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C"/>
    <a:srgbClr val="FFFFFF"/>
    <a:srgbClr val="B90B7F"/>
    <a:srgbClr val="FFFF00"/>
    <a:srgbClr val="176D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9847EB-137F-4DB9-A0AD-62B7C22A4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17D9BB-AFC4-4370-9D94-3CFEDA43AB0D}" type="datetime1">
              <a:rPr lang="en-US"/>
              <a:pPr>
                <a:defRPr/>
              </a:pPr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7E24E5-71F6-4B76-8AC5-B65B4B1E6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2DD244-EE34-4414-A2A0-B0BE3FB3C1F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88ABE-5053-446E-954F-570D4ADCC62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CB0A68-E5EE-4813-AC0A-F658B905C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DE06-0618-48C4-9B9D-973B15308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95EF-035D-4066-8638-71F66F3BD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3356-48E1-434D-9D5E-99C472422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D72A-D8AE-4F95-B060-4E223E3E9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21DD-25FA-4EE9-BFFC-CEA87643D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0A8E-9202-4A6E-B5D6-8C7ED5310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762E-5C4B-4F15-8307-BDAF30C8C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246C-4AD1-4706-99D3-35E4F4D3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35B2-CEC4-4A64-8C8D-A4A761E3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6358-7E1C-4998-8821-660C44E2E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General Entomology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93BE649-46C2-40AB-B8DE-DA035965A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400800" cy="27432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500" b="1" dirty="0" smtClean="0"/>
              <a:t>Mike Smith,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500" b="1" dirty="0" smtClean="0"/>
              <a:t>Professor of Entomology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500" b="1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500" b="1" dirty="0" smtClean="0"/>
              <a:t>785-532-4700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500" b="1" dirty="0" smtClean="0"/>
              <a:t>cmsmith@ksu.edu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500" b="1" dirty="0" smtClean="0"/>
              <a:t>128 Waters Hall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500" b="1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(Please see the syllabus for office hours.)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500" b="1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3200" b="1" smtClean="0"/>
              <a:t>ENTOM 312</a:t>
            </a:r>
            <a:br>
              <a:rPr sz="3200" b="1" smtClean="0"/>
            </a:br>
            <a:r>
              <a:rPr sz="3200" b="1" smtClean="0"/>
              <a:t> General Entomology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Phylum Arthropoda “jointed-feet”</a:t>
            </a: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5A7C1-D260-430B-BAF4-9C845961C8E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lnSpc>
                <a:spcPct val="130000"/>
              </a:lnSpc>
              <a:buFontTx/>
              <a:buAutoNum type="arabicPeriod"/>
            </a:pPr>
            <a:r>
              <a:rPr lang="en-US" sz="2400" b="1" smtClean="0"/>
              <a:t> Bilateral symmetry </a:t>
            </a:r>
          </a:p>
          <a:p>
            <a:pPr marL="0" indent="0" eaLnBrk="1" hangingPunct="1">
              <a:lnSpc>
                <a:spcPct val="130000"/>
              </a:lnSpc>
              <a:buFontTx/>
              <a:buAutoNum type="arabicPeriod"/>
            </a:pPr>
            <a:r>
              <a:rPr lang="en-US" sz="2400" b="1" smtClean="0"/>
              <a:t> An </a:t>
            </a:r>
            <a:r>
              <a:rPr lang="en-US" sz="2400" b="1" smtClean="0">
                <a:solidFill>
                  <a:srgbClr val="CC3300"/>
                </a:solidFill>
              </a:rPr>
              <a:t>exoskeleton</a:t>
            </a:r>
            <a:r>
              <a:rPr lang="en-US" sz="2400" b="1" smtClean="0"/>
              <a:t> containing </a:t>
            </a:r>
            <a:r>
              <a:rPr lang="en-US" sz="2400" b="1" smtClean="0">
                <a:solidFill>
                  <a:srgbClr val="CC3300"/>
                </a:solidFill>
              </a:rPr>
              <a:t>chitin</a:t>
            </a:r>
            <a:r>
              <a:rPr lang="en-US" sz="2400" b="1" smtClean="0"/>
              <a:t> </a:t>
            </a:r>
          </a:p>
          <a:p>
            <a:pPr marL="0" indent="0" eaLnBrk="1" hangingPunct="1">
              <a:lnSpc>
                <a:spcPct val="130000"/>
              </a:lnSpc>
              <a:buFontTx/>
              <a:buAutoNum type="arabicPeriod"/>
            </a:pPr>
            <a:r>
              <a:rPr lang="en-US" sz="2400" b="1" smtClean="0"/>
              <a:t> Segmented body: 20-21 ring-like metameres</a:t>
            </a:r>
          </a:p>
          <a:p>
            <a:pPr marL="0" indent="0" eaLnBrk="1" hangingPunct="1">
              <a:lnSpc>
                <a:spcPct val="130000"/>
              </a:lnSpc>
              <a:buFontTx/>
              <a:buAutoNum type="arabicPeriod"/>
            </a:pPr>
            <a:r>
              <a:rPr lang="en-US" sz="2400" b="1" smtClean="0"/>
              <a:t> Paired, jointed appendages                                                                                             </a:t>
            </a:r>
          </a:p>
          <a:p>
            <a:pPr marL="0" indent="0" eaLnBrk="1" hangingPunct="1">
              <a:lnSpc>
                <a:spcPct val="130000"/>
              </a:lnSpc>
              <a:buFontTx/>
              <a:buAutoNum type="arabicPeriod"/>
            </a:pPr>
            <a:r>
              <a:rPr lang="en-US" sz="2400" b="1" i="1" smtClean="0"/>
              <a:t> Dorsal</a:t>
            </a:r>
            <a:r>
              <a:rPr lang="en-US" sz="2400" b="1" smtClean="0"/>
              <a:t> heart with open circulation &amp; dorsal brain</a:t>
            </a:r>
          </a:p>
          <a:p>
            <a:pPr marL="0" indent="0" eaLnBrk="1" hangingPunct="1">
              <a:lnSpc>
                <a:spcPct val="130000"/>
              </a:lnSpc>
              <a:buFontTx/>
              <a:buAutoNum type="arabicPeriod"/>
            </a:pPr>
            <a:r>
              <a:rPr lang="en-US" sz="2400" b="1" i="1" smtClean="0"/>
              <a:t> Ventral</a:t>
            </a:r>
            <a:r>
              <a:rPr lang="en-US" sz="2400" b="1" smtClean="0"/>
              <a:t> nerve cord &amp; tracheal (air) system	</a:t>
            </a:r>
            <a:endParaRPr lang="en-US" sz="2800" smtClean="0"/>
          </a:p>
        </p:txBody>
      </p:sp>
      <p:pic>
        <p:nvPicPr>
          <p:cNvPr id="15366" name="Picture 4" descr="symme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447800"/>
            <a:ext cx="25908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Footer Placeholder 3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7F0B0-6D6C-4467-8D3E-DD23B85482A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5606" name="Text Box 43"/>
          <p:cNvSpPr>
            <a:spLocks noGrp="1" noChangeArrowheads="1"/>
          </p:cNvSpPr>
          <p:nvPr>
            <p:ph sz="quarter" idx="1"/>
          </p:nvPr>
        </p:nvSpPr>
        <p:spPr>
          <a:xfrm>
            <a:off x="381000" y="2819400"/>
            <a:ext cx="1295400" cy="381000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b="1" baseline="30000" smtClean="0"/>
              <a:t>Ventral 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2"/>
          <a:srcRect l="923" t="1587" r="1738"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391" name="Line 30"/>
          <p:cNvSpPr>
            <a:spLocks noChangeShapeType="1"/>
          </p:cNvSpPr>
          <p:nvPr/>
        </p:nvSpPr>
        <p:spPr bwMode="auto">
          <a:xfrm>
            <a:off x="5753100" y="1154113"/>
            <a:ext cx="0" cy="293687"/>
          </a:xfrm>
          <a:prstGeom prst="line">
            <a:avLst/>
          </a:prstGeom>
          <a:noFill/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34"/>
          <p:cNvSpPr txBox="1">
            <a:spLocks noChangeArrowheads="1"/>
          </p:cNvSpPr>
          <p:nvPr/>
        </p:nvSpPr>
        <p:spPr bwMode="auto">
          <a:xfrm>
            <a:off x="4953000" y="165100"/>
            <a:ext cx="3213100" cy="749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80000"/>
              </a:lnSpc>
              <a:spcBef>
                <a:spcPct val="50000"/>
              </a:spcBef>
            </a:pPr>
            <a:r>
              <a:rPr lang="en-US" sz="3600" b="1" baseline="30000"/>
              <a:t>Dorsal 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4267200" y="45720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femur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2057400" y="43434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tibia</a:t>
            </a: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1752600" y="5238750"/>
            <a:ext cx="1066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tarsus</a:t>
            </a: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5943600" y="3581400"/>
            <a:ext cx="12192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salivary gland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7924800" y="3076575"/>
            <a:ext cx="12192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mouthparts</a:t>
            </a: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8229600" y="2743200"/>
            <a:ext cx="8382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antenna</a:t>
            </a:r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7848600" y="1676400"/>
            <a:ext cx="12954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compound eye</a:t>
            </a:r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7772400" y="1371600"/>
            <a:ext cx="762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ocellus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7086600" y="1371600"/>
            <a:ext cx="6096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brain</a:t>
            </a:r>
          </a:p>
        </p:txBody>
      </p:sp>
      <p:sp>
        <p:nvSpPr>
          <p:cNvPr id="16402" name="TextBox 17"/>
          <p:cNvSpPr txBox="1">
            <a:spLocks noChangeArrowheads="1"/>
          </p:cNvSpPr>
          <p:nvPr/>
        </p:nvSpPr>
        <p:spPr bwMode="auto">
          <a:xfrm>
            <a:off x="6400800" y="1400175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foregut</a:t>
            </a:r>
          </a:p>
        </p:txBody>
      </p:sp>
      <p:sp>
        <p:nvSpPr>
          <p:cNvPr id="16403" name="Rectangle 18"/>
          <p:cNvSpPr>
            <a:spLocks noChangeArrowheads="1"/>
          </p:cNvSpPr>
          <p:nvPr/>
        </p:nvSpPr>
        <p:spPr bwMode="auto">
          <a:xfrm>
            <a:off x="6629400" y="1066800"/>
            <a:ext cx="1295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404" name="TextBox 19"/>
          <p:cNvSpPr txBox="1">
            <a:spLocks noChangeArrowheads="1"/>
          </p:cNvSpPr>
          <p:nvPr/>
        </p:nvSpPr>
        <p:spPr bwMode="auto">
          <a:xfrm>
            <a:off x="6096000" y="914400"/>
            <a:ext cx="6096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ostia</a:t>
            </a:r>
          </a:p>
        </p:txBody>
      </p:sp>
      <p:sp>
        <p:nvSpPr>
          <p:cNvPr id="16405" name="TextBox 20"/>
          <p:cNvSpPr txBox="1">
            <a:spLocks noChangeArrowheads="1"/>
          </p:cNvSpPr>
          <p:nvPr/>
        </p:nvSpPr>
        <p:spPr bwMode="auto">
          <a:xfrm>
            <a:off x="5486400" y="942975"/>
            <a:ext cx="6096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heart</a:t>
            </a:r>
          </a:p>
        </p:txBody>
      </p:sp>
      <p:sp>
        <p:nvSpPr>
          <p:cNvPr id="16406" name="TextBox 21"/>
          <p:cNvSpPr txBox="1">
            <a:spLocks noChangeArrowheads="1"/>
          </p:cNvSpPr>
          <p:nvPr/>
        </p:nvSpPr>
        <p:spPr bwMode="auto">
          <a:xfrm>
            <a:off x="4191000" y="457200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midgut</a:t>
            </a:r>
          </a:p>
        </p:txBody>
      </p:sp>
      <p:sp>
        <p:nvSpPr>
          <p:cNvPr id="16407" name="TextBox 22"/>
          <p:cNvSpPr txBox="1">
            <a:spLocks noChangeArrowheads="1"/>
          </p:cNvSpPr>
          <p:nvPr/>
        </p:nvSpPr>
        <p:spPr bwMode="auto">
          <a:xfrm>
            <a:off x="4800600" y="990600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crop</a:t>
            </a:r>
          </a:p>
        </p:txBody>
      </p:sp>
      <p:sp>
        <p:nvSpPr>
          <p:cNvPr id="16408" name="TextBox 23"/>
          <p:cNvSpPr txBox="1">
            <a:spLocks noChangeArrowheads="1"/>
          </p:cNvSpPr>
          <p:nvPr/>
        </p:nvSpPr>
        <p:spPr bwMode="auto">
          <a:xfrm>
            <a:off x="762000" y="76200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hindgut</a:t>
            </a:r>
          </a:p>
        </p:txBody>
      </p:sp>
      <p:sp>
        <p:nvSpPr>
          <p:cNvPr id="16409" name="TextBox 24"/>
          <p:cNvSpPr txBox="1">
            <a:spLocks noChangeArrowheads="1"/>
          </p:cNvSpPr>
          <p:nvPr/>
        </p:nvSpPr>
        <p:spPr bwMode="auto">
          <a:xfrm>
            <a:off x="152400" y="457200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rectum</a:t>
            </a:r>
          </a:p>
        </p:txBody>
      </p:sp>
      <p:sp>
        <p:nvSpPr>
          <p:cNvPr id="16410" name="TextBox 25"/>
          <p:cNvSpPr txBox="1">
            <a:spLocks noChangeArrowheads="1"/>
          </p:cNvSpPr>
          <p:nvPr/>
        </p:nvSpPr>
        <p:spPr bwMode="auto">
          <a:xfrm>
            <a:off x="3657600" y="180975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air sacs</a:t>
            </a:r>
          </a:p>
        </p:txBody>
      </p:sp>
      <p:sp>
        <p:nvSpPr>
          <p:cNvPr id="16411" name="TextBox 26"/>
          <p:cNvSpPr txBox="1">
            <a:spLocks noChangeArrowheads="1"/>
          </p:cNvSpPr>
          <p:nvPr/>
        </p:nvSpPr>
        <p:spPr bwMode="auto">
          <a:xfrm>
            <a:off x="2514600" y="152400"/>
            <a:ext cx="11430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Malphigian tubules</a:t>
            </a:r>
          </a:p>
        </p:txBody>
      </p:sp>
      <p:sp>
        <p:nvSpPr>
          <p:cNvPr id="16412" name="TextBox 27"/>
          <p:cNvSpPr txBox="1">
            <a:spLocks noChangeArrowheads="1"/>
          </p:cNvSpPr>
          <p:nvPr/>
        </p:nvSpPr>
        <p:spPr bwMode="auto">
          <a:xfrm>
            <a:off x="0" y="1600200"/>
            <a:ext cx="9906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nerve cord</a:t>
            </a:r>
          </a:p>
        </p:txBody>
      </p:sp>
      <p:sp>
        <p:nvSpPr>
          <p:cNvPr id="16413" name="TextBox 28"/>
          <p:cNvSpPr txBox="1">
            <a:spLocks noChangeArrowheads="1"/>
          </p:cNvSpPr>
          <p:nvPr/>
        </p:nvSpPr>
        <p:spPr bwMode="auto">
          <a:xfrm>
            <a:off x="381000" y="1828800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ganglion</a:t>
            </a:r>
          </a:p>
        </p:txBody>
      </p:sp>
      <p:sp>
        <p:nvSpPr>
          <p:cNvPr id="16414" name="TextBox 29"/>
          <p:cNvSpPr txBox="1">
            <a:spLocks noChangeArrowheads="1"/>
          </p:cNvSpPr>
          <p:nvPr/>
        </p:nvSpPr>
        <p:spPr bwMode="auto">
          <a:xfrm>
            <a:off x="609600" y="2057400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gonad</a:t>
            </a:r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215900" y="1031875"/>
            <a:ext cx="657225" cy="479425"/>
          </a:xfrm>
          <a:custGeom>
            <a:avLst/>
            <a:gdLst>
              <a:gd name="T0" fmla="*/ 62469 w 656739"/>
              <a:gd name="T1" fmla="*/ 6204 h 478986"/>
              <a:gd name="T2" fmla="*/ 118255 w 656739"/>
              <a:gd name="T3" fmla="*/ 43423 h 478986"/>
              <a:gd name="T4" fmla="*/ 136852 w 656739"/>
              <a:gd name="T5" fmla="*/ 62033 h 478986"/>
              <a:gd name="T6" fmla="*/ 350701 w 656739"/>
              <a:gd name="T7" fmla="*/ 71335 h 478986"/>
              <a:gd name="T8" fmla="*/ 434382 w 656739"/>
              <a:gd name="T9" fmla="*/ 99251 h 478986"/>
              <a:gd name="T10" fmla="*/ 490167 w 656739"/>
              <a:gd name="T11" fmla="*/ 117861 h 478986"/>
              <a:gd name="T12" fmla="*/ 518060 w 656739"/>
              <a:gd name="T13" fmla="*/ 127163 h 478986"/>
              <a:gd name="T14" fmla="*/ 555253 w 656739"/>
              <a:gd name="T15" fmla="*/ 201602 h 478986"/>
              <a:gd name="T16" fmla="*/ 564551 w 656739"/>
              <a:gd name="T17" fmla="*/ 238821 h 478986"/>
              <a:gd name="T18" fmla="*/ 592443 w 656739"/>
              <a:gd name="T19" fmla="*/ 257431 h 478986"/>
              <a:gd name="T20" fmla="*/ 638931 w 656739"/>
              <a:gd name="T21" fmla="*/ 294650 h 478986"/>
              <a:gd name="T22" fmla="*/ 629635 w 656739"/>
              <a:gd name="T23" fmla="*/ 378393 h 478986"/>
              <a:gd name="T24" fmla="*/ 611039 w 656739"/>
              <a:gd name="T25" fmla="*/ 434222 h 478986"/>
              <a:gd name="T26" fmla="*/ 601741 w 656739"/>
              <a:gd name="T27" fmla="*/ 462135 h 478986"/>
              <a:gd name="T28" fmla="*/ 564551 w 656739"/>
              <a:gd name="T29" fmla="*/ 471440 h 478986"/>
              <a:gd name="T30" fmla="*/ 480870 w 656739"/>
              <a:gd name="T31" fmla="*/ 480744 h 478986"/>
              <a:gd name="T32" fmla="*/ 192638 w 656739"/>
              <a:gd name="T33" fmla="*/ 471440 h 478986"/>
              <a:gd name="T34" fmla="*/ 118255 w 656739"/>
              <a:gd name="T35" fmla="*/ 443525 h 478986"/>
              <a:gd name="T36" fmla="*/ 62469 w 656739"/>
              <a:gd name="T37" fmla="*/ 406306 h 478986"/>
              <a:gd name="T38" fmla="*/ 34578 w 656739"/>
              <a:gd name="T39" fmla="*/ 322564 h 478986"/>
              <a:gd name="T40" fmla="*/ 25280 w 656739"/>
              <a:gd name="T41" fmla="*/ 294650 h 478986"/>
              <a:gd name="T42" fmla="*/ 15982 w 656739"/>
              <a:gd name="T43" fmla="*/ 266736 h 478986"/>
              <a:gd name="T44" fmla="*/ 6683 w 656739"/>
              <a:gd name="T45" fmla="*/ 229517 h 478986"/>
              <a:gd name="T46" fmla="*/ 25280 w 656739"/>
              <a:gd name="T47" fmla="*/ 34116 h 478986"/>
              <a:gd name="T48" fmla="*/ 43873 w 656739"/>
              <a:gd name="T49" fmla="*/ 6204 h 478986"/>
              <a:gd name="T50" fmla="*/ 62469 w 656739"/>
              <a:gd name="T51" fmla="*/ 6204 h 47898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56739"/>
              <a:gd name="T79" fmla="*/ 0 h 478986"/>
              <a:gd name="T80" fmla="*/ 656739 w 656739"/>
              <a:gd name="T81" fmla="*/ 478986 h 47898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56739" h="478986">
                <a:moveTo>
                  <a:pt x="62285" y="6180"/>
                </a:moveTo>
                <a:cubicBezTo>
                  <a:pt x="74645" y="12360"/>
                  <a:pt x="102151" y="27506"/>
                  <a:pt x="117907" y="43263"/>
                </a:cubicBezTo>
                <a:cubicBezTo>
                  <a:pt x="124087" y="49444"/>
                  <a:pt x="127770" y="60764"/>
                  <a:pt x="136448" y="61805"/>
                </a:cubicBezTo>
                <a:cubicBezTo>
                  <a:pt x="207081" y="70281"/>
                  <a:pt x="278593" y="67985"/>
                  <a:pt x="349665" y="71075"/>
                </a:cubicBezTo>
                <a:cubicBezTo>
                  <a:pt x="387017" y="108431"/>
                  <a:pt x="351147" y="79974"/>
                  <a:pt x="433098" y="98887"/>
                </a:cubicBezTo>
                <a:cubicBezTo>
                  <a:pt x="452141" y="103282"/>
                  <a:pt x="470179" y="111249"/>
                  <a:pt x="488719" y="117429"/>
                </a:cubicBezTo>
                <a:lnTo>
                  <a:pt x="516530" y="126699"/>
                </a:lnTo>
                <a:cubicBezTo>
                  <a:pt x="545714" y="155885"/>
                  <a:pt x="539410" y="144052"/>
                  <a:pt x="553612" y="200865"/>
                </a:cubicBezTo>
                <a:cubicBezTo>
                  <a:pt x="556702" y="213226"/>
                  <a:pt x="555815" y="227346"/>
                  <a:pt x="562882" y="237948"/>
                </a:cubicBezTo>
                <a:cubicBezTo>
                  <a:pt x="569062" y="247219"/>
                  <a:pt x="581993" y="249529"/>
                  <a:pt x="590693" y="256489"/>
                </a:cubicBezTo>
                <a:cubicBezTo>
                  <a:pt x="656739" y="309329"/>
                  <a:pt x="551445" y="236505"/>
                  <a:pt x="637044" y="293572"/>
                </a:cubicBezTo>
                <a:cubicBezTo>
                  <a:pt x="652496" y="339926"/>
                  <a:pt x="649405" y="312113"/>
                  <a:pt x="627774" y="377008"/>
                </a:cubicBezTo>
                <a:lnTo>
                  <a:pt x="609233" y="432633"/>
                </a:lnTo>
                <a:cubicBezTo>
                  <a:pt x="606143" y="441904"/>
                  <a:pt x="609443" y="458075"/>
                  <a:pt x="599963" y="460445"/>
                </a:cubicBezTo>
                <a:cubicBezTo>
                  <a:pt x="587603" y="463535"/>
                  <a:pt x="575475" y="467778"/>
                  <a:pt x="562882" y="469715"/>
                </a:cubicBezTo>
                <a:cubicBezTo>
                  <a:pt x="535225" y="473970"/>
                  <a:pt x="507260" y="475896"/>
                  <a:pt x="479449" y="478986"/>
                </a:cubicBezTo>
                <a:cubicBezTo>
                  <a:pt x="383656" y="475896"/>
                  <a:pt x="287773" y="474888"/>
                  <a:pt x="192070" y="469715"/>
                </a:cubicBezTo>
                <a:cubicBezTo>
                  <a:pt x="113630" y="465475"/>
                  <a:pt x="156340" y="470729"/>
                  <a:pt x="117907" y="441903"/>
                </a:cubicBezTo>
                <a:cubicBezTo>
                  <a:pt x="100081" y="428533"/>
                  <a:pt x="62285" y="404820"/>
                  <a:pt x="62285" y="404820"/>
                </a:cubicBezTo>
                <a:lnTo>
                  <a:pt x="34474" y="321384"/>
                </a:lnTo>
                <a:lnTo>
                  <a:pt x="25204" y="293572"/>
                </a:lnTo>
                <a:cubicBezTo>
                  <a:pt x="22114" y="284301"/>
                  <a:pt x="18304" y="275240"/>
                  <a:pt x="15934" y="265760"/>
                </a:cubicBezTo>
                <a:lnTo>
                  <a:pt x="6663" y="228677"/>
                </a:lnTo>
                <a:cubicBezTo>
                  <a:pt x="6894" y="224511"/>
                  <a:pt x="0" y="84404"/>
                  <a:pt x="25204" y="33992"/>
                </a:cubicBezTo>
                <a:cubicBezTo>
                  <a:pt x="30187" y="24026"/>
                  <a:pt x="35867" y="14059"/>
                  <a:pt x="43745" y="6180"/>
                </a:cubicBezTo>
                <a:cubicBezTo>
                  <a:pt x="48631" y="1294"/>
                  <a:pt x="49925" y="0"/>
                  <a:pt x="62285" y="618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TextBox 31"/>
          <p:cNvSpPr txBox="1">
            <a:spLocks noChangeArrowheads="1"/>
          </p:cNvSpPr>
          <p:nvPr/>
        </p:nvSpPr>
        <p:spPr bwMode="auto">
          <a:xfrm>
            <a:off x="914400" y="2286000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spiracles</a:t>
            </a:r>
          </a:p>
        </p:txBody>
      </p:sp>
      <p:sp>
        <p:nvSpPr>
          <p:cNvPr id="16417" name="Freeform 33"/>
          <p:cNvSpPr>
            <a:spLocks noChangeArrowheads="1"/>
          </p:cNvSpPr>
          <p:nvPr/>
        </p:nvSpPr>
        <p:spPr bwMode="auto">
          <a:xfrm>
            <a:off x="1803400" y="2527300"/>
            <a:ext cx="539750" cy="250825"/>
          </a:xfrm>
          <a:custGeom>
            <a:avLst/>
            <a:gdLst>
              <a:gd name="T0" fmla="*/ 69850 w 539750"/>
              <a:gd name="T1" fmla="*/ 0 h 250652"/>
              <a:gd name="T2" fmla="*/ 215900 w 539750"/>
              <a:gd name="T3" fmla="*/ 6366 h 250652"/>
              <a:gd name="T4" fmla="*/ 247650 w 539750"/>
              <a:gd name="T5" fmla="*/ 19102 h 250652"/>
              <a:gd name="T6" fmla="*/ 285750 w 539750"/>
              <a:gd name="T7" fmla="*/ 25472 h 250652"/>
              <a:gd name="T8" fmla="*/ 336550 w 539750"/>
              <a:gd name="T9" fmla="*/ 38204 h 250652"/>
              <a:gd name="T10" fmla="*/ 361950 w 539750"/>
              <a:gd name="T11" fmla="*/ 44574 h 250652"/>
              <a:gd name="T12" fmla="*/ 381000 w 539750"/>
              <a:gd name="T13" fmla="*/ 50940 h 250652"/>
              <a:gd name="T14" fmla="*/ 406400 w 539750"/>
              <a:gd name="T15" fmla="*/ 57308 h 250652"/>
              <a:gd name="T16" fmla="*/ 444500 w 539750"/>
              <a:gd name="T17" fmla="*/ 70042 h 250652"/>
              <a:gd name="T18" fmla="*/ 495300 w 539750"/>
              <a:gd name="T19" fmla="*/ 82778 h 250652"/>
              <a:gd name="T20" fmla="*/ 514350 w 539750"/>
              <a:gd name="T21" fmla="*/ 95514 h 250652"/>
              <a:gd name="T22" fmla="*/ 533400 w 539750"/>
              <a:gd name="T23" fmla="*/ 133718 h 250652"/>
              <a:gd name="T24" fmla="*/ 539750 w 539750"/>
              <a:gd name="T25" fmla="*/ 152820 h 250652"/>
              <a:gd name="T26" fmla="*/ 533400 w 539750"/>
              <a:gd name="T27" fmla="*/ 178292 h 250652"/>
              <a:gd name="T28" fmla="*/ 514350 w 539750"/>
              <a:gd name="T29" fmla="*/ 191027 h 250652"/>
              <a:gd name="T30" fmla="*/ 476250 w 539750"/>
              <a:gd name="T31" fmla="*/ 203761 h 250652"/>
              <a:gd name="T32" fmla="*/ 457200 w 539750"/>
              <a:gd name="T33" fmla="*/ 216496 h 250652"/>
              <a:gd name="T34" fmla="*/ 406400 w 539750"/>
              <a:gd name="T35" fmla="*/ 222865 h 250652"/>
              <a:gd name="T36" fmla="*/ 387350 w 539750"/>
              <a:gd name="T37" fmla="*/ 235599 h 250652"/>
              <a:gd name="T38" fmla="*/ 101600 w 539750"/>
              <a:gd name="T39" fmla="*/ 235599 h 250652"/>
              <a:gd name="T40" fmla="*/ 25400 w 539750"/>
              <a:gd name="T41" fmla="*/ 229232 h 250652"/>
              <a:gd name="T42" fmla="*/ 0 w 539750"/>
              <a:gd name="T43" fmla="*/ 191027 h 250652"/>
              <a:gd name="T44" fmla="*/ 12700 w 539750"/>
              <a:gd name="T45" fmla="*/ 95514 h 250652"/>
              <a:gd name="T46" fmla="*/ 25400 w 539750"/>
              <a:gd name="T47" fmla="*/ 57308 h 250652"/>
              <a:gd name="T48" fmla="*/ 31750 w 539750"/>
              <a:gd name="T49" fmla="*/ 38204 h 250652"/>
              <a:gd name="T50" fmla="*/ 63500 w 539750"/>
              <a:gd name="T51" fmla="*/ 6366 h 250652"/>
              <a:gd name="T52" fmla="*/ 69850 w 539750"/>
              <a:gd name="T53" fmla="*/ 0 h 2506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39750"/>
              <a:gd name="T82" fmla="*/ 0 h 250652"/>
              <a:gd name="T83" fmla="*/ 539750 w 539750"/>
              <a:gd name="T84" fmla="*/ 250652 h 2506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39750" h="250652">
                <a:moveTo>
                  <a:pt x="69850" y="0"/>
                </a:moveTo>
                <a:cubicBezTo>
                  <a:pt x="95250" y="0"/>
                  <a:pt x="167448" y="1159"/>
                  <a:pt x="215900" y="6350"/>
                </a:cubicBezTo>
                <a:cubicBezTo>
                  <a:pt x="227234" y="7564"/>
                  <a:pt x="236653" y="16051"/>
                  <a:pt x="247650" y="19050"/>
                </a:cubicBezTo>
                <a:cubicBezTo>
                  <a:pt x="260072" y="22438"/>
                  <a:pt x="273161" y="22702"/>
                  <a:pt x="285750" y="25400"/>
                </a:cubicBezTo>
                <a:cubicBezTo>
                  <a:pt x="302817" y="29057"/>
                  <a:pt x="319617" y="33867"/>
                  <a:pt x="336550" y="38100"/>
                </a:cubicBezTo>
                <a:cubicBezTo>
                  <a:pt x="345017" y="40217"/>
                  <a:pt x="353671" y="41690"/>
                  <a:pt x="361950" y="44450"/>
                </a:cubicBezTo>
                <a:cubicBezTo>
                  <a:pt x="368300" y="46567"/>
                  <a:pt x="374564" y="48961"/>
                  <a:pt x="381000" y="50800"/>
                </a:cubicBezTo>
                <a:cubicBezTo>
                  <a:pt x="389391" y="53198"/>
                  <a:pt x="398041" y="54642"/>
                  <a:pt x="406400" y="57150"/>
                </a:cubicBezTo>
                <a:cubicBezTo>
                  <a:pt x="419222" y="60997"/>
                  <a:pt x="431373" y="67225"/>
                  <a:pt x="444500" y="69850"/>
                </a:cubicBezTo>
                <a:cubicBezTo>
                  <a:pt x="456576" y="72265"/>
                  <a:pt x="482283" y="76041"/>
                  <a:pt x="495300" y="82550"/>
                </a:cubicBezTo>
                <a:cubicBezTo>
                  <a:pt x="502126" y="85963"/>
                  <a:pt x="508000" y="91017"/>
                  <a:pt x="514350" y="95250"/>
                </a:cubicBezTo>
                <a:cubicBezTo>
                  <a:pt x="530311" y="143133"/>
                  <a:pt x="508781" y="84111"/>
                  <a:pt x="533400" y="133350"/>
                </a:cubicBezTo>
                <a:cubicBezTo>
                  <a:pt x="536393" y="139337"/>
                  <a:pt x="537633" y="146050"/>
                  <a:pt x="539750" y="152400"/>
                </a:cubicBezTo>
                <a:cubicBezTo>
                  <a:pt x="537633" y="160867"/>
                  <a:pt x="538241" y="170538"/>
                  <a:pt x="533400" y="177800"/>
                </a:cubicBezTo>
                <a:cubicBezTo>
                  <a:pt x="529167" y="184150"/>
                  <a:pt x="521324" y="187400"/>
                  <a:pt x="514350" y="190500"/>
                </a:cubicBezTo>
                <a:cubicBezTo>
                  <a:pt x="502117" y="195937"/>
                  <a:pt x="487389" y="195774"/>
                  <a:pt x="476250" y="203200"/>
                </a:cubicBezTo>
                <a:cubicBezTo>
                  <a:pt x="469900" y="207433"/>
                  <a:pt x="464563" y="213892"/>
                  <a:pt x="457200" y="215900"/>
                </a:cubicBezTo>
                <a:cubicBezTo>
                  <a:pt x="440736" y="220390"/>
                  <a:pt x="423333" y="220133"/>
                  <a:pt x="406400" y="222250"/>
                </a:cubicBezTo>
                <a:cubicBezTo>
                  <a:pt x="400050" y="226483"/>
                  <a:pt x="394786" y="233234"/>
                  <a:pt x="387350" y="234950"/>
                </a:cubicBezTo>
                <a:cubicBezTo>
                  <a:pt x="319309" y="250652"/>
                  <a:pt x="104002" y="235019"/>
                  <a:pt x="101600" y="234950"/>
                </a:cubicBezTo>
                <a:cubicBezTo>
                  <a:pt x="76200" y="232833"/>
                  <a:pt x="48751" y="238816"/>
                  <a:pt x="25400" y="228600"/>
                </a:cubicBezTo>
                <a:cubicBezTo>
                  <a:pt x="11416" y="222482"/>
                  <a:pt x="0" y="190500"/>
                  <a:pt x="0" y="190500"/>
                </a:cubicBezTo>
                <a:cubicBezTo>
                  <a:pt x="3058" y="159919"/>
                  <a:pt x="4393" y="125708"/>
                  <a:pt x="12700" y="95250"/>
                </a:cubicBezTo>
                <a:cubicBezTo>
                  <a:pt x="16222" y="82335"/>
                  <a:pt x="21167" y="69850"/>
                  <a:pt x="25400" y="57150"/>
                </a:cubicBezTo>
                <a:cubicBezTo>
                  <a:pt x="27517" y="50800"/>
                  <a:pt x="28037" y="43669"/>
                  <a:pt x="31750" y="38100"/>
                </a:cubicBezTo>
                <a:cubicBezTo>
                  <a:pt x="42098" y="22578"/>
                  <a:pt x="44685" y="13406"/>
                  <a:pt x="63500" y="6350"/>
                </a:cubicBezTo>
                <a:cubicBezTo>
                  <a:pt x="73606" y="2560"/>
                  <a:pt x="44450" y="0"/>
                  <a:pt x="6985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TextBox 32"/>
          <p:cNvSpPr txBox="1">
            <a:spLocks noChangeArrowheads="1"/>
          </p:cNvSpPr>
          <p:nvPr/>
        </p:nvSpPr>
        <p:spPr bwMode="auto">
          <a:xfrm>
            <a:off x="1219200" y="2543175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segment</a:t>
            </a:r>
          </a:p>
        </p:txBody>
      </p:sp>
      <p:sp>
        <p:nvSpPr>
          <p:cNvPr id="16419" name="TextBox 34"/>
          <p:cNvSpPr txBox="1">
            <a:spLocks noChangeArrowheads="1"/>
          </p:cNvSpPr>
          <p:nvPr/>
        </p:nvSpPr>
        <p:spPr bwMode="auto">
          <a:xfrm>
            <a:off x="1524000" y="2847975"/>
            <a:ext cx="9144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/>
              <a:t>tracheae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330255"/>
                </a:solidFill>
              </a:rPr>
              <a:t>Arachnida</a:t>
            </a:r>
            <a:r>
              <a:rPr lang="en-US" sz="3600" dirty="0" smtClean="0">
                <a:solidFill>
                  <a:srgbClr val="330255"/>
                </a:solidFill>
              </a:rPr>
              <a:t/>
            </a:r>
            <a:br>
              <a:rPr lang="en-US" sz="3600" dirty="0" smtClean="0">
                <a:solidFill>
                  <a:srgbClr val="330255"/>
                </a:solidFill>
              </a:rPr>
            </a:br>
            <a:r>
              <a:rPr lang="en-US" sz="2400" b="1" dirty="0" smtClean="0">
                <a:solidFill>
                  <a:srgbClr val="330255"/>
                </a:solidFill>
              </a:rPr>
              <a:t>(scorpions, ticks, spiders mites)</a:t>
            </a:r>
          </a:p>
        </p:txBody>
      </p:sp>
      <p:sp>
        <p:nvSpPr>
          <p:cNvPr id="17411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B76FF-99F0-44FC-B935-84DB301C0F0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7200" y="1066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 b="1">
                <a:solidFill>
                  <a:srgbClr val="330255"/>
                </a:solidFill>
              </a:rPr>
              <a:t>cephalothorax &amp; abdomen; no antennae;                              4 pairs of legs in adults; 1 pair mouthparts (chelicerae)</a:t>
            </a:r>
          </a:p>
        </p:txBody>
      </p:sp>
      <p:pic>
        <p:nvPicPr>
          <p:cNvPr id="17414" name="Picture 6" descr="scorpion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1219200" y="1905000"/>
            <a:ext cx="2133600" cy="145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415" name="Picture 7" descr="deer tick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194175" y="1905000"/>
            <a:ext cx="1058863" cy="1447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416" name="Picture 8" descr="widow"/>
          <p:cNvPicPr>
            <a:picLocks noChangeAspect="1" noChangeArrowheads="1"/>
          </p:cNvPicPr>
          <p:nvPr/>
        </p:nvPicPr>
        <p:blipFill>
          <a:blip r:embed="rId4">
            <a:lum bright="6000" contrast="30000"/>
          </a:blip>
          <a:srcRect l="15218" t="18439" r="17392"/>
          <a:stretch>
            <a:fillRect/>
          </a:stretch>
        </p:blipFill>
        <p:spPr bwMode="auto">
          <a:xfrm>
            <a:off x="6019800" y="1905000"/>
            <a:ext cx="1828800" cy="145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15938" y="3489325"/>
            <a:ext cx="8094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330255"/>
                </a:solidFill>
                <a:latin typeface="+mj-lt"/>
              </a:rPr>
              <a:t>Crustacea</a:t>
            </a:r>
            <a:endParaRPr lang="en-US" sz="3600" dirty="0">
              <a:solidFill>
                <a:srgbClr val="330255"/>
              </a:solidFill>
              <a:latin typeface="+mj-lt"/>
            </a:endParaRPr>
          </a:p>
          <a:p>
            <a:pPr algn="ctr">
              <a:defRPr/>
            </a:pPr>
            <a:r>
              <a:rPr lang="en-US" b="1" dirty="0">
                <a:solidFill>
                  <a:srgbClr val="330255"/>
                </a:solidFill>
              </a:rPr>
              <a:t>(barnacles, crabs, crayfish, lobsters, shrimp, pill bugs)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452563" y="4556125"/>
            <a:ext cx="5481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 b="1">
                <a:solidFill>
                  <a:srgbClr val="330255"/>
                </a:solidFill>
              </a:rPr>
              <a:t>2 pairs of antennae, 5+ pairs of legs </a:t>
            </a:r>
          </a:p>
        </p:txBody>
      </p:sp>
      <p:pic>
        <p:nvPicPr>
          <p:cNvPr id="17419" name="Picture 11" descr="lob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181600"/>
            <a:ext cx="2603500" cy="1493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420" name="Picture 12" descr="redlobster"/>
          <p:cNvPicPr>
            <a:picLocks noChangeAspect="1" noChangeArrowheads="1"/>
          </p:cNvPicPr>
          <p:nvPr/>
        </p:nvPicPr>
        <p:blipFill>
          <a:blip r:embed="rId6"/>
          <a:srcRect t="13043"/>
          <a:stretch>
            <a:fillRect/>
          </a:stretch>
        </p:blipFill>
        <p:spPr bwMode="auto">
          <a:xfrm>
            <a:off x="762000" y="5181600"/>
            <a:ext cx="2362200" cy="1524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421" name="Picture 13" descr="rolypo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5219700"/>
            <a:ext cx="1676400" cy="1257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30255"/>
                </a:solidFill>
              </a:rPr>
              <a:t>Chilopoda (centipedes)</a:t>
            </a:r>
            <a:endParaRPr lang="en-US" sz="3600" smtClean="0">
              <a:solidFill>
                <a:srgbClr val="330255"/>
              </a:solidFill>
            </a:endParaRPr>
          </a:p>
        </p:txBody>
      </p:sp>
      <p:sp>
        <p:nvSpPr>
          <p:cNvPr id="1843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797C2-270F-4F91-BBD4-0C6D34CECC3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81000" y="1295400"/>
            <a:ext cx="297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0255"/>
                </a:solidFill>
              </a:rPr>
              <a:t>wingless, multi-segmented trunk, each with </a:t>
            </a:r>
            <a:r>
              <a:rPr lang="en-US" sz="2000" b="1" u="sng">
                <a:solidFill>
                  <a:srgbClr val="330255"/>
                </a:solidFill>
              </a:rPr>
              <a:t>1 pr. legs</a:t>
            </a:r>
            <a:r>
              <a:rPr lang="en-US" sz="2000" b="1">
                <a:solidFill>
                  <a:srgbClr val="330255"/>
                </a:solidFill>
              </a:rPr>
              <a:t> (except 1st &amp; last 2); 1 pr. antennae; first segment has poison legs (jaws) - “toxicognaths”</a:t>
            </a:r>
          </a:p>
        </p:txBody>
      </p:sp>
      <p:pic>
        <p:nvPicPr>
          <p:cNvPr id="18438" name="Picture 6" descr="centipede1"/>
          <p:cNvPicPr>
            <a:picLocks noChangeAspect="1" noChangeArrowheads="1"/>
          </p:cNvPicPr>
          <p:nvPr/>
        </p:nvPicPr>
        <p:blipFill>
          <a:blip r:embed="rId2">
            <a:lum bright="6000" contrast="40000"/>
          </a:blip>
          <a:srcRect l="2632" t="17952" b="6606"/>
          <a:stretch>
            <a:fillRect/>
          </a:stretch>
        </p:blipFill>
        <p:spPr bwMode="auto">
          <a:xfrm>
            <a:off x="4191000" y="1524000"/>
            <a:ext cx="3657600" cy="1641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924050" y="3657600"/>
            <a:ext cx="4538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330255"/>
                </a:solidFill>
                <a:latin typeface="+mj-lt"/>
              </a:rPr>
              <a:t>Diplopoda</a:t>
            </a:r>
            <a:r>
              <a:rPr lang="en-US" sz="3600" dirty="0">
                <a:solidFill>
                  <a:srgbClr val="330255"/>
                </a:solidFill>
                <a:latin typeface="+mj-lt"/>
              </a:rPr>
              <a:t> (millipedes)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5562600" y="4267200"/>
            <a:ext cx="3429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330255"/>
                </a:solidFill>
              </a:rPr>
              <a:t>wingless; 1 pr. antennae; multi-segmented trunk, each with </a:t>
            </a:r>
            <a:r>
              <a:rPr lang="en-US" sz="2000" b="1" u="sng">
                <a:solidFill>
                  <a:srgbClr val="330255"/>
                </a:solidFill>
              </a:rPr>
              <a:t>2 pr.</a:t>
            </a:r>
            <a:r>
              <a:rPr lang="en-US" sz="2000" b="1" i="1" u="sng">
                <a:solidFill>
                  <a:srgbClr val="330255"/>
                </a:solidFill>
              </a:rPr>
              <a:t> </a:t>
            </a:r>
            <a:r>
              <a:rPr lang="en-US" sz="2000" b="1" u="sng">
                <a:solidFill>
                  <a:srgbClr val="330255"/>
                </a:solidFill>
              </a:rPr>
              <a:t>legs</a:t>
            </a:r>
            <a:r>
              <a:rPr lang="en-US" sz="2000" b="1">
                <a:solidFill>
                  <a:srgbClr val="330255"/>
                </a:solidFill>
              </a:rPr>
              <a:t> (except 1st  3); segments fused dorsally; many spp. secrete chemical defense that may contain HCN</a:t>
            </a:r>
          </a:p>
        </p:txBody>
      </p:sp>
      <p:pic>
        <p:nvPicPr>
          <p:cNvPr id="18441" name="Picture 10" descr="millipede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 l="19681" t="31656" r="1176" b="19846"/>
          <a:stretch>
            <a:fillRect/>
          </a:stretch>
        </p:blipFill>
        <p:spPr bwMode="auto">
          <a:xfrm>
            <a:off x="228600" y="4632325"/>
            <a:ext cx="4114800" cy="1633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1219200" y="6248400"/>
            <a:ext cx="1562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330255"/>
                </a:solidFill>
              </a:rPr>
              <a:t>Jon Fouskaris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Negative Impacts–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Loss of Life, Food, and Homes</a:t>
            </a:r>
          </a:p>
        </p:txBody>
      </p:sp>
      <p:sp>
        <p:nvSpPr>
          <p:cNvPr id="19459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621AC-9923-4CB8-B572-9FDC2892ABF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52400" y="1143000"/>
            <a:ext cx="5562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sz="2000" b="1"/>
              <a:t> 40% of all world food produced annually is lost to insects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b="1"/>
              <a:t> Over 1 million people die each year of malaria, vectored by mosquitoes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95400"/>
            <a:ext cx="2617788" cy="27432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19463" name="Group 6"/>
          <p:cNvGrpSpPr>
            <a:grpSpLocks/>
          </p:cNvGrpSpPr>
          <p:nvPr/>
        </p:nvGrpSpPr>
        <p:grpSpPr bwMode="auto">
          <a:xfrm>
            <a:off x="1066800" y="2590800"/>
            <a:ext cx="4387850" cy="2351088"/>
            <a:chOff x="2880" y="1214"/>
            <a:chExt cx="2764" cy="1481"/>
          </a:xfrm>
        </p:grpSpPr>
        <p:pic>
          <p:nvPicPr>
            <p:cNvPr id="19466" name="Picture 7"/>
            <p:cNvPicPr>
              <a:picLocks noChangeAspect="1" noChangeArrowheads="1"/>
            </p:cNvPicPr>
            <p:nvPr/>
          </p:nvPicPr>
          <p:blipFill>
            <a:blip r:embed="rId3"/>
            <a:srcRect t="15224"/>
            <a:stretch>
              <a:fillRect/>
            </a:stretch>
          </p:blipFill>
          <p:spPr bwMode="auto">
            <a:xfrm>
              <a:off x="2880" y="1214"/>
              <a:ext cx="2764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8" y="1248"/>
              <a:ext cx="624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228600" y="4953000"/>
            <a:ext cx="556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Times" charset="0"/>
              </a:rPr>
              <a:t>Early bioterrorism/biowarfare </a:t>
            </a:r>
            <a:r>
              <a:rPr lang="en-US" sz="2000" b="1">
                <a:solidFill>
                  <a:srgbClr val="000000"/>
                </a:solidFill>
                <a:latin typeface="ヒラギノ角ゴ Pro W3" charset="-128"/>
                <a:cs typeface="Times" charset="0"/>
              </a:rPr>
              <a:t>- </a:t>
            </a:r>
            <a:r>
              <a:rPr lang="en-US" sz="2000" b="1">
                <a:solidFill>
                  <a:srgbClr val="000000"/>
                </a:solidFill>
                <a:cs typeface="Times" charset="0"/>
              </a:rPr>
              <a:t>1346, Tartar army hurled corpses of victims of flea-vectored plague over the walls of Kaffa in </a:t>
            </a:r>
            <a:r>
              <a:rPr lang="en-US" sz="2000" b="1">
                <a:solidFill>
                  <a:srgbClr val="000000"/>
                </a:solidFill>
              </a:rPr>
              <a:t>southern Russia</a:t>
            </a:r>
            <a:r>
              <a:rPr lang="en-US" sz="2000" b="1">
                <a:solidFill>
                  <a:srgbClr val="000000"/>
                </a:solidFill>
                <a:cs typeface="Times" charset="0"/>
              </a:rPr>
              <a:t>.</a:t>
            </a:r>
          </a:p>
        </p:txBody>
      </p:sp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5791200" y="4191000"/>
            <a:ext cx="2403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1"/>
                </a:solidFill>
              </a:rPr>
              <a:t>Positive  Impacts - Food, Clothing, Medicine</a:t>
            </a:r>
          </a:p>
        </p:txBody>
      </p:sp>
      <p:sp>
        <p:nvSpPr>
          <p:cNvPr id="20483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3E76B-F8FE-4337-8DC6-D32DC69B9A6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38400" y="1143000"/>
            <a:ext cx="6553200" cy="2895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Allantoin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secreted by maggots, discovered to heal deep wounds in World War I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~1/3 of the human diet is the direct result of insect pollination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Silk production in Asia &amp; Europe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Scale insects used to make red dyes to color cosmetics, foods, &amp; medicine.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Soil fertility from decomposers &amp; burrowers; control of pests by predators and parasites (good bugs)  -- ~$20 BILLION per yr. (+) to U.S. economy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86" name="Group 4"/>
          <p:cNvGrpSpPr>
            <a:grpSpLocks/>
          </p:cNvGrpSpPr>
          <p:nvPr/>
        </p:nvGrpSpPr>
        <p:grpSpPr bwMode="auto">
          <a:xfrm>
            <a:off x="304800" y="1219200"/>
            <a:ext cx="1981200" cy="3011488"/>
            <a:chOff x="960" y="940"/>
            <a:chExt cx="1669" cy="2397"/>
          </a:xfrm>
        </p:grpSpPr>
        <p:pic>
          <p:nvPicPr>
            <p:cNvPr id="20492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0" y="940"/>
              <a:ext cx="1469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93" name="Group 6"/>
            <p:cNvGrpSpPr>
              <a:grpSpLocks/>
            </p:cNvGrpSpPr>
            <p:nvPr/>
          </p:nvGrpSpPr>
          <p:grpSpPr bwMode="auto">
            <a:xfrm>
              <a:off x="960" y="2255"/>
              <a:ext cx="1200" cy="1082"/>
              <a:chOff x="4464" y="2015"/>
              <a:chExt cx="1200" cy="1082"/>
            </a:xfrm>
          </p:grpSpPr>
          <p:pic>
            <p:nvPicPr>
              <p:cNvPr id="20494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64" y="2236"/>
                <a:ext cx="1200" cy="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56" name="Text Box 8"/>
              <p:cNvSpPr txBox="1">
                <a:spLocks noChangeArrowheads="1"/>
              </p:cNvSpPr>
              <p:nvPr/>
            </p:nvSpPr>
            <p:spPr bwMode="auto">
              <a:xfrm>
                <a:off x="4703" y="2497"/>
                <a:ext cx="923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Silk moth</a:t>
                </a:r>
              </a:p>
              <a:p>
                <a:pPr>
                  <a:defRPr/>
                </a:pPr>
                <a:endPara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0496" name="Line 9"/>
              <p:cNvSpPr>
                <a:spLocks noChangeShapeType="1"/>
              </p:cNvSpPr>
              <p:nvPr/>
            </p:nvSpPr>
            <p:spPr bwMode="auto">
              <a:xfrm>
                <a:off x="5304" y="2144"/>
                <a:ext cx="240" cy="23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Text Box 10"/>
              <p:cNvSpPr txBox="1">
                <a:spLocks noChangeArrowheads="1"/>
              </p:cNvSpPr>
              <p:nvPr/>
            </p:nvSpPr>
            <p:spPr bwMode="auto">
              <a:xfrm>
                <a:off x="4752" y="2015"/>
                <a:ext cx="839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Raw silk</a:t>
                </a:r>
              </a:p>
            </p:txBody>
          </p:sp>
        </p:grpSp>
      </p:grp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533400" y="4800600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800" b="1"/>
              <a:t> Insects invading corpses are standard forensic tools used to make accurate estimates of the time and cause of death!</a:t>
            </a:r>
          </a:p>
        </p:txBody>
      </p: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5181600" y="4333875"/>
            <a:ext cx="3071813" cy="1914525"/>
            <a:chOff x="3408" y="900"/>
            <a:chExt cx="2177" cy="1520"/>
          </a:xfrm>
        </p:grpSpPr>
        <p:pic>
          <p:nvPicPr>
            <p:cNvPr id="2048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1008"/>
              <a:ext cx="2156" cy="14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490" name="Line 14"/>
            <p:cNvSpPr>
              <a:spLocks noChangeShapeType="1"/>
            </p:cNvSpPr>
            <p:nvPr/>
          </p:nvSpPr>
          <p:spPr bwMode="auto">
            <a:xfrm flipH="1">
              <a:off x="4668" y="1212"/>
              <a:ext cx="336" cy="3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Text Box 15"/>
            <p:cNvSpPr txBox="1">
              <a:spLocks noChangeArrowheads="1"/>
            </p:cNvSpPr>
            <p:nvPr/>
          </p:nvSpPr>
          <p:spPr bwMode="auto">
            <a:xfrm>
              <a:off x="4690" y="900"/>
              <a:ext cx="895" cy="2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Egg mass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0" y="152400"/>
            <a:ext cx="3987800" cy="889000"/>
          </a:xfrm>
          <a:noFill/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672B0-97BC-437A-8C1B-8BBD97CF5C3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914400"/>
            <a:ext cx="8991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More insects than </a:t>
            </a:r>
            <a:r>
              <a:rPr lang="en-US" sz="2400" b="1" u="sng" smtClean="0"/>
              <a:t>ALL</a:t>
            </a:r>
            <a:r>
              <a:rPr lang="en-US" sz="2400" b="1" smtClean="0"/>
              <a:t> other animals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    combined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Crops: the good and the bad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Vectors of many diseases BUT provide useful products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Crime solving 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Model organisms for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Without insects, life as we know it would not be possible.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3733800" cy="245586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98309" name="Picture 5" descr="0earw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10000"/>
            <a:ext cx="3352800" cy="24733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52400"/>
            <a:ext cx="2546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0925-217D-4407-9A3B-4A07A000AB5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448" y="240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3"/>
            <a:srcRect r="17764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7"/>
            <p:cNvSpPr txBox="1">
              <a:spLocks noChangeArrowheads="1"/>
            </p:cNvSpPr>
            <p:nvPr/>
          </p:nvSpPr>
          <p:spPr bwMode="auto">
            <a:xfrm>
              <a:off x="3552" y="2400"/>
              <a:ext cx="2208" cy="141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“Bugs are not going to inherit the earth.  They own it now.   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US" sz="2000" b="1"/>
                <a:t>So we might as well make peace with the landlord”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000" b="1"/>
                <a:t>  Thomas Eisner</a:t>
              </a:r>
              <a:endParaRPr lang="en-US" sz="2000" b="1">
                <a:solidFill>
                  <a:srgbClr val="008080"/>
                </a:solidFill>
              </a:endParaRPr>
            </a:p>
          </p:txBody>
        </p:sp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2304" y="96"/>
              <a:ext cx="1152" cy="646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US" sz="1400" b="1" baseline="30000"/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400" b="1" baseline="30000"/>
                <a:t>Many insect are so light that gravity has no effect on them.  They run up vertical surfaces &amp; if they lose their grip &amp; fall, they are rarely injured when they hit the ground.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4B53-879B-470F-80CA-DC1E15EEE90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© Some of the imagery has been provided through Wiley-Blackwell™ with their permission.  All course contents are copyrighted and should not be used for non-course-learning purposes.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i="1" smtClean="0"/>
              <a:t>Why Should I Care About Insects ?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50DBF-567A-452B-B5F4-33DE15B514C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25000"/>
              </a:spcBef>
              <a:buFont typeface="Wingdings 2" pitchFamily="18" charset="2"/>
              <a:buNone/>
            </a:pPr>
            <a:r>
              <a:rPr lang="en-US" sz="2400" b="1" smtClean="0"/>
              <a:t>Course Objectives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 typeface="Wingdings 2" pitchFamily="18" charset="2"/>
              <a:buNone/>
            </a:pPr>
            <a:r>
              <a:rPr lang="en-US" sz="2400" smtClean="0"/>
              <a:t>Students will be able to… 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sz="2400" smtClean="0"/>
              <a:t>Explain the importance of insects 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sz="2400" smtClean="0"/>
              <a:t>Describe basic insect structure and function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sz="2400" smtClean="0"/>
              <a:t>Describe the basic classification of economically important insects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smtClean="0"/>
              <a:t>Explain how insects affect humans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Course Outcomes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2BF4F-9779-4D79-957D-8FB8B37400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At the end of the course, you should be able to…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Explain which order an insect belongs to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Describe something about an insect’s structure and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Increase your insect appreciation and decrease your </a:t>
            </a:r>
            <a:r>
              <a:rPr lang="en-US" i="1" smtClean="0"/>
              <a:t>entomophobia </a:t>
            </a:r>
            <a:r>
              <a:rPr lang="en-US" smtClean="0"/>
              <a:t>(ento - insect, phobia - fear)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 instinctively want to smash a bug!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4800" b="1" baseline="30000" smtClean="0">
                <a:solidFill>
                  <a:schemeClr val="tx1"/>
                </a:solidFill>
              </a:rPr>
              <a:t>Grading/Assessment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82A72-7212-4EB0-9702-BB1CD66F4FE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Pop Tests (5 @ 10 points each) = 50 points, keep best 4  (40 pts.)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 In-semester examinations* (3 @ 100 points each) - keep the best 2 scores  (200 pts.)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 Comprehensive final (mandatory) (100 pts.)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 Group Report Presentations (60 pts.)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u="sng" smtClean="0"/>
              <a:t>Grade Composition		Grading Scale: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Pop tests          40 pts.		360 - 400 pts. -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Exams            200 pts.		320 - 359 pts. - 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Final               100 pts</a:t>
            </a:r>
            <a:r>
              <a:rPr lang="en-US" sz="1800" smtClean="0">
                <a:latin typeface="ヒラギノ角ゴ Pro W3" charset="-128"/>
              </a:rPr>
              <a:t>. </a:t>
            </a:r>
            <a:r>
              <a:rPr lang="en-US" sz="1800" smtClean="0"/>
              <a:t> 		280 - 319 pts. - C</a:t>
            </a:r>
            <a:endParaRPr lang="en-US" sz="1800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u="sng" smtClean="0"/>
              <a:t>Group Reports 60 pts.	</a:t>
            </a:r>
            <a:r>
              <a:rPr lang="en-US" sz="1800" smtClean="0"/>
              <a:t>	240 - 279 pts. - 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Total Points    400 pts.		239 pts. &amp; below - 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	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*Exams (multiple choice, true/false fill-in-the-blank, &amp; short essay questions - based on coherent, complete sentences!). No make-ups, except for true medical emergencies, as explained &amp; verified by physician’s letter</a:t>
            </a:r>
            <a:r>
              <a:rPr lang="en-US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000" b="1" smtClean="0"/>
              <a:t>What Do You Do </a:t>
            </a:r>
            <a:br>
              <a:rPr lang="en-US" sz="3000" b="1" smtClean="0"/>
            </a:br>
            <a:r>
              <a:rPr lang="en-US" sz="3000" b="1" smtClean="0"/>
              <a:t>to Succeed in the Course ?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EC2ED-45CF-45F4-91BF-FF47DB349EF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smtClean="0"/>
              <a:t>1. Come to class.  There will always be comments and discussion  in class that will not be on the lecture files.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smtClean="0"/>
              <a:t>2. Study the class notes before AND after each class.  Don’t wait to “react” to what’s presented.  You’ll be behind from the start!  Read about class lecture &amp; discussion topics ahead of time.  Do internet searches of information related to lectures.  Read the newspaper.  Be ready to ask questions and contribute to each class discussion. 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smtClean="0"/>
              <a:t>3. DO NOT WAIT UNTIL THE DAY BEFORE  AN EXAM TO  STUDY !!!  100 years of educational data prove this is a blueprint for failure.    Read, re-read, and highlite notes several times before each test.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smtClean="0"/>
              <a:t>4. No question is unimportant.  Most likely, for every one you think is unimportant, there are several people with the same curiosity.   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smtClean="0"/>
              <a:t>5. Read “</a:t>
            </a:r>
            <a:r>
              <a:rPr lang="en-US" sz="1800" b="1" i="1" smtClean="0"/>
              <a:t>entomocentrically</a:t>
            </a:r>
            <a:r>
              <a:rPr lang="en-US" sz="1800" b="1" smtClean="0"/>
              <a:t>”.  Try to see the insect angle in news stories and science news you read.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4008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Why Study Insects?</a:t>
            </a:r>
          </a:p>
        </p:txBody>
      </p:sp>
      <p:sp>
        <p:nvSpPr>
          <p:cNvPr id="11267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62D01-0FD3-4F37-9471-93BB554BF23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00200" y="1371600"/>
            <a:ext cx="4191000" cy="3657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3000" b="1" baseline="3000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3000" b="1" baseline="30000" smtClean="0"/>
              <a:t>There are  ~ 10 quintillion (10,000,000,000,000,000,000) individual bugs on earth at any given moment !!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3000" b="1" baseline="30000" smtClean="0"/>
              <a:t>Insects outnumber humans ~200,000,000 to 1.</a:t>
            </a:r>
            <a:endParaRPr lang="en-US" sz="3000" b="1" u="sng" baseline="3000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3000" b="1" u="sng" baseline="30000" smtClean="0"/>
              <a:t>lbs/acre (U.S.</a:t>
            </a:r>
            <a:r>
              <a:rPr lang="en-US" sz="3000" b="1" baseline="30000" smtClean="0"/>
              <a:t>)           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000" b="1" baseline="30000" smtClean="0"/>
              <a:t>    Insects     400           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000" b="1" baseline="30000" smtClean="0"/>
              <a:t>    Humans     14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986338"/>
            <a:ext cx="2819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819400"/>
            <a:ext cx="2743200" cy="20050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/>
          <a:srcRect l="11000" r="11501"/>
          <a:stretch>
            <a:fillRect/>
          </a:stretch>
        </p:blipFill>
        <p:spPr bwMode="auto">
          <a:xfrm>
            <a:off x="76200" y="2514600"/>
            <a:ext cx="1195388" cy="223202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037138"/>
            <a:ext cx="2601913" cy="18208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614363"/>
            <a:ext cx="2743200" cy="20526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876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92"/>
          <p:cNvGrpSpPr>
            <a:grpSpLocks/>
          </p:cNvGrpSpPr>
          <p:nvPr/>
        </p:nvGrpSpPr>
        <p:grpSpPr bwMode="auto">
          <a:xfrm>
            <a:off x="533400" y="517525"/>
            <a:ext cx="8388350" cy="5654675"/>
            <a:chOff x="336" y="326"/>
            <a:chExt cx="5284" cy="3562"/>
          </a:xfrm>
        </p:grpSpPr>
        <p:grpSp>
          <p:nvGrpSpPr>
            <p:cNvPr id="12293" name="Group 76"/>
            <p:cNvGrpSpPr>
              <a:grpSpLocks/>
            </p:cNvGrpSpPr>
            <p:nvPr/>
          </p:nvGrpSpPr>
          <p:grpSpPr bwMode="auto">
            <a:xfrm>
              <a:off x="1142" y="561"/>
              <a:ext cx="2897" cy="2609"/>
              <a:chOff x="1142" y="561"/>
              <a:chExt cx="2897" cy="2609"/>
            </a:xfrm>
          </p:grpSpPr>
          <p:sp>
            <p:nvSpPr>
              <p:cNvPr id="12313" name="Freeform 4"/>
              <p:cNvSpPr>
                <a:spLocks/>
              </p:cNvSpPr>
              <p:nvPr/>
            </p:nvSpPr>
            <p:spPr bwMode="auto">
              <a:xfrm>
                <a:off x="1142" y="1721"/>
                <a:ext cx="618" cy="1237"/>
              </a:xfrm>
              <a:custGeom>
                <a:avLst/>
                <a:gdLst>
                  <a:gd name="T0" fmla="*/ 618 w 618"/>
                  <a:gd name="T1" fmla="*/ 950 h 1237"/>
                  <a:gd name="T2" fmla="*/ 547 w 618"/>
                  <a:gd name="T3" fmla="*/ 907 h 1237"/>
                  <a:gd name="T4" fmla="*/ 479 w 618"/>
                  <a:gd name="T5" fmla="*/ 863 h 1237"/>
                  <a:gd name="T6" fmla="*/ 412 w 618"/>
                  <a:gd name="T7" fmla="*/ 816 h 1237"/>
                  <a:gd name="T8" fmla="*/ 297 w 618"/>
                  <a:gd name="T9" fmla="*/ 710 h 1237"/>
                  <a:gd name="T10" fmla="*/ 249 w 618"/>
                  <a:gd name="T11" fmla="*/ 652 h 1237"/>
                  <a:gd name="T12" fmla="*/ 201 w 618"/>
                  <a:gd name="T13" fmla="*/ 600 h 1237"/>
                  <a:gd name="T14" fmla="*/ 158 w 618"/>
                  <a:gd name="T15" fmla="*/ 537 h 1237"/>
                  <a:gd name="T16" fmla="*/ 91 w 618"/>
                  <a:gd name="T17" fmla="*/ 413 h 1237"/>
                  <a:gd name="T18" fmla="*/ 62 w 618"/>
                  <a:gd name="T19" fmla="*/ 350 h 1237"/>
                  <a:gd name="T20" fmla="*/ 38 w 618"/>
                  <a:gd name="T21" fmla="*/ 283 h 1237"/>
                  <a:gd name="T22" fmla="*/ 24 w 618"/>
                  <a:gd name="T23" fmla="*/ 211 h 1237"/>
                  <a:gd name="T24" fmla="*/ 9 w 618"/>
                  <a:gd name="T25" fmla="*/ 144 h 1237"/>
                  <a:gd name="T26" fmla="*/ 0 w 618"/>
                  <a:gd name="T27" fmla="*/ 0 h 1237"/>
                  <a:gd name="T28" fmla="*/ 0 w 618"/>
                  <a:gd name="T29" fmla="*/ 288 h 1237"/>
                  <a:gd name="T30" fmla="*/ 9 w 618"/>
                  <a:gd name="T31" fmla="*/ 432 h 1237"/>
                  <a:gd name="T32" fmla="*/ 24 w 618"/>
                  <a:gd name="T33" fmla="*/ 499 h 1237"/>
                  <a:gd name="T34" fmla="*/ 38 w 618"/>
                  <a:gd name="T35" fmla="*/ 571 h 1237"/>
                  <a:gd name="T36" fmla="*/ 62 w 618"/>
                  <a:gd name="T37" fmla="*/ 638 h 1237"/>
                  <a:gd name="T38" fmla="*/ 91 w 618"/>
                  <a:gd name="T39" fmla="*/ 701 h 1237"/>
                  <a:gd name="T40" fmla="*/ 158 w 618"/>
                  <a:gd name="T41" fmla="*/ 825 h 1237"/>
                  <a:gd name="T42" fmla="*/ 201 w 618"/>
                  <a:gd name="T43" fmla="*/ 887 h 1237"/>
                  <a:gd name="T44" fmla="*/ 249 w 618"/>
                  <a:gd name="T45" fmla="*/ 940 h 1237"/>
                  <a:gd name="T46" fmla="*/ 297 w 618"/>
                  <a:gd name="T47" fmla="*/ 998 h 1237"/>
                  <a:gd name="T48" fmla="*/ 412 w 618"/>
                  <a:gd name="T49" fmla="*/ 1103 h 1237"/>
                  <a:gd name="T50" fmla="*/ 479 w 618"/>
                  <a:gd name="T51" fmla="*/ 1151 h 1237"/>
                  <a:gd name="T52" fmla="*/ 547 w 618"/>
                  <a:gd name="T53" fmla="*/ 1194 h 1237"/>
                  <a:gd name="T54" fmla="*/ 618 w 618"/>
                  <a:gd name="T55" fmla="*/ 1237 h 1237"/>
                  <a:gd name="T56" fmla="*/ 618 w 618"/>
                  <a:gd name="T57" fmla="*/ 950 h 12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18"/>
                  <a:gd name="T88" fmla="*/ 0 h 1237"/>
                  <a:gd name="T89" fmla="*/ 618 w 618"/>
                  <a:gd name="T90" fmla="*/ 1237 h 12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18" h="1237">
                    <a:moveTo>
                      <a:pt x="618" y="950"/>
                    </a:moveTo>
                    <a:lnTo>
                      <a:pt x="547" y="907"/>
                    </a:lnTo>
                    <a:lnTo>
                      <a:pt x="479" y="863"/>
                    </a:lnTo>
                    <a:lnTo>
                      <a:pt x="412" y="816"/>
                    </a:lnTo>
                    <a:lnTo>
                      <a:pt x="297" y="710"/>
                    </a:lnTo>
                    <a:lnTo>
                      <a:pt x="249" y="652"/>
                    </a:lnTo>
                    <a:lnTo>
                      <a:pt x="201" y="600"/>
                    </a:lnTo>
                    <a:lnTo>
                      <a:pt x="158" y="537"/>
                    </a:lnTo>
                    <a:lnTo>
                      <a:pt x="91" y="413"/>
                    </a:lnTo>
                    <a:lnTo>
                      <a:pt x="62" y="350"/>
                    </a:lnTo>
                    <a:lnTo>
                      <a:pt x="38" y="283"/>
                    </a:lnTo>
                    <a:lnTo>
                      <a:pt x="24" y="211"/>
                    </a:lnTo>
                    <a:lnTo>
                      <a:pt x="9" y="144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9" y="432"/>
                    </a:lnTo>
                    <a:lnTo>
                      <a:pt x="24" y="499"/>
                    </a:lnTo>
                    <a:lnTo>
                      <a:pt x="38" y="571"/>
                    </a:lnTo>
                    <a:lnTo>
                      <a:pt x="62" y="638"/>
                    </a:lnTo>
                    <a:lnTo>
                      <a:pt x="91" y="701"/>
                    </a:lnTo>
                    <a:lnTo>
                      <a:pt x="158" y="825"/>
                    </a:lnTo>
                    <a:lnTo>
                      <a:pt x="201" y="887"/>
                    </a:lnTo>
                    <a:lnTo>
                      <a:pt x="249" y="940"/>
                    </a:lnTo>
                    <a:lnTo>
                      <a:pt x="297" y="998"/>
                    </a:lnTo>
                    <a:lnTo>
                      <a:pt x="412" y="1103"/>
                    </a:lnTo>
                    <a:lnTo>
                      <a:pt x="479" y="1151"/>
                    </a:lnTo>
                    <a:lnTo>
                      <a:pt x="547" y="1194"/>
                    </a:lnTo>
                    <a:lnTo>
                      <a:pt x="618" y="1237"/>
                    </a:lnTo>
                    <a:lnTo>
                      <a:pt x="618" y="950"/>
                    </a:lnTo>
                    <a:close/>
                  </a:path>
                </a:pathLst>
              </a:custGeom>
              <a:solidFill>
                <a:srgbClr val="B90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5"/>
              <p:cNvSpPr>
                <a:spLocks/>
              </p:cNvSpPr>
              <p:nvPr/>
            </p:nvSpPr>
            <p:spPr bwMode="auto">
              <a:xfrm>
                <a:off x="4020" y="1721"/>
                <a:ext cx="19" cy="470"/>
              </a:xfrm>
              <a:custGeom>
                <a:avLst/>
                <a:gdLst>
                  <a:gd name="T0" fmla="*/ 19 w 19"/>
                  <a:gd name="T1" fmla="*/ 0 h 470"/>
                  <a:gd name="T2" fmla="*/ 14 w 19"/>
                  <a:gd name="T3" fmla="*/ 92 h 470"/>
                  <a:gd name="T4" fmla="*/ 0 w 19"/>
                  <a:gd name="T5" fmla="*/ 182 h 470"/>
                  <a:gd name="T6" fmla="*/ 0 w 19"/>
                  <a:gd name="T7" fmla="*/ 470 h 470"/>
                  <a:gd name="T8" fmla="*/ 14 w 19"/>
                  <a:gd name="T9" fmla="*/ 379 h 470"/>
                  <a:gd name="T10" fmla="*/ 19 w 19"/>
                  <a:gd name="T11" fmla="*/ 336 h 470"/>
                  <a:gd name="T12" fmla="*/ 19 w 19"/>
                  <a:gd name="T13" fmla="*/ 0 h 4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470"/>
                  <a:gd name="T23" fmla="*/ 19 w 19"/>
                  <a:gd name="T24" fmla="*/ 470 h 4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470">
                    <a:moveTo>
                      <a:pt x="19" y="0"/>
                    </a:moveTo>
                    <a:lnTo>
                      <a:pt x="14" y="92"/>
                    </a:lnTo>
                    <a:lnTo>
                      <a:pt x="0" y="182"/>
                    </a:lnTo>
                    <a:lnTo>
                      <a:pt x="0" y="470"/>
                    </a:lnTo>
                    <a:lnTo>
                      <a:pt x="14" y="379"/>
                    </a:lnTo>
                    <a:lnTo>
                      <a:pt x="19" y="336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6"/>
              <p:cNvSpPr>
                <a:spLocks/>
              </p:cNvSpPr>
              <p:nvPr/>
            </p:nvSpPr>
            <p:spPr bwMode="auto">
              <a:xfrm>
                <a:off x="1142" y="1721"/>
                <a:ext cx="618" cy="1237"/>
              </a:xfrm>
              <a:custGeom>
                <a:avLst/>
                <a:gdLst>
                  <a:gd name="T0" fmla="*/ 618 w 618"/>
                  <a:gd name="T1" fmla="*/ 950 h 1237"/>
                  <a:gd name="T2" fmla="*/ 547 w 618"/>
                  <a:gd name="T3" fmla="*/ 907 h 1237"/>
                  <a:gd name="T4" fmla="*/ 479 w 618"/>
                  <a:gd name="T5" fmla="*/ 863 h 1237"/>
                  <a:gd name="T6" fmla="*/ 412 w 618"/>
                  <a:gd name="T7" fmla="*/ 816 h 1237"/>
                  <a:gd name="T8" fmla="*/ 297 w 618"/>
                  <a:gd name="T9" fmla="*/ 710 h 1237"/>
                  <a:gd name="T10" fmla="*/ 249 w 618"/>
                  <a:gd name="T11" fmla="*/ 652 h 1237"/>
                  <a:gd name="T12" fmla="*/ 201 w 618"/>
                  <a:gd name="T13" fmla="*/ 600 h 1237"/>
                  <a:gd name="T14" fmla="*/ 158 w 618"/>
                  <a:gd name="T15" fmla="*/ 537 h 1237"/>
                  <a:gd name="T16" fmla="*/ 91 w 618"/>
                  <a:gd name="T17" fmla="*/ 413 h 1237"/>
                  <a:gd name="T18" fmla="*/ 62 w 618"/>
                  <a:gd name="T19" fmla="*/ 350 h 1237"/>
                  <a:gd name="T20" fmla="*/ 38 w 618"/>
                  <a:gd name="T21" fmla="*/ 283 h 1237"/>
                  <a:gd name="T22" fmla="*/ 24 w 618"/>
                  <a:gd name="T23" fmla="*/ 211 h 1237"/>
                  <a:gd name="T24" fmla="*/ 9 w 618"/>
                  <a:gd name="T25" fmla="*/ 144 h 1237"/>
                  <a:gd name="T26" fmla="*/ 0 w 618"/>
                  <a:gd name="T27" fmla="*/ 0 h 1237"/>
                  <a:gd name="T28" fmla="*/ 0 w 618"/>
                  <a:gd name="T29" fmla="*/ 288 h 1237"/>
                  <a:gd name="T30" fmla="*/ 9 w 618"/>
                  <a:gd name="T31" fmla="*/ 432 h 1237"/>
                  <a:gd name="T32" fmla="*/ 24 w 618"/>
                  <a:gd name="T33" fmla="*/ 499 h 1237"/>
                  <a:gd name="T34" fmla="*/ 38 w 618"/>
                  <a:gd name="T35" fmla="*/ 571 h 1237"/>
                  <a:gd name="T36" fmla="*/ 62 w 618"/>
                  <a:gd name="T37" fmla="*/ 638 h 1237"/>
                  <a:gd name="T38" fmla="*/ 91 w 618"/>
                  <a:gd name="T39" fmla="*/ 701 h 1237"/>
                  <a:gd name="T40" fmla="*/ 158 w 618"/>
                  <a:gd name="T41" fmla="*/ 825 h 1237"/>
                  <a:gd name="T42" fmla="*/ 201 w 618"/>
                  <a:gd name="T43" fmla="*/ 887 h 1237"/>
                  <a:gd name="T44" fmla="*/ 249 w 618"/>
                  <a:gd name="T45" fmla="*/ 940 h 1237"/>
                  <a:gd name="T46" fmla="*/ 297 w 618"/>
                  <a:gd name="T47" fmla="*/ 998 h 1237"/>
                  <a:gd name="T48" fmla="*/ 412 w 618"/>
                  <a:gd name="T49" fmla="*/ 1103 h 1237"/>
                  <a:gd name="T50" fmla="*/ 479 w 618"/>
                  <a:gd name="T51" fmla="*/ 1151 h 1237"/>
                  <a:gd name="T52" fmla="*/ 547 w 618"/>
                  <a:gd name="T53" fmla="*/ 1194 h 1237"/>
                  <a:gd name="T54" fmla="*/ 618 w 618"/>
                  <a:gd name="T55" fmla="*/ 1237 h 1237"/>
                  <a:gd name="T56" fmla="*/ 618 w 618"/>
                  <a:gd name="T57" fmla="*/ 950 h 1237"/>
                  <a:gd name="T58" fmla="*/ 618 w 618"/>
                  <a:gd name="T59" fmla="*/ 950 h 12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18"/>
                  <a:gd name="T91" fmla="*/ 0 h 1237"/>
                  <a:gd name="T92" fmla="*/ 618 w 618"/>
                  <a:gd name="T93" fmla="*/ 1237 h 123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18" h="1237">
                    <a:moveTo>
                      <a:pt x="618" y="950"/>
                    </a:moveTo>
                    <a:lnTo>
                      <a:pt x="547" y="907"/>
                    </a:lnTo>
                    <a:lnTo>
                      <a:pt x="479" y="863"/>
                    </a:lnTo>
                    <a:lnTo>
                      <a:pt x="412" y="816"/>
                    </a:lnTo>
                    <a:lnTo>
                      <a:pt x="297" y="710"/>
                    </a:lnTo>
                    <a:lnTo>
                      <a:pt x="249" y="652"/>
                    </a:lnTo>
                    <a:lnTo>
                      <a:pt x="201" y="600"/>
                    </a:lnTo>
                    <a:lnTo>
                      <a:pt x="158" y="537"/>
                    </a:lnTo>
                    <a:lnTo>
                      <a:pt x="91" y="413"/>
                    </a:lnTo>
                    <a:lnTo>
                      <a:pt x="62" y="350"/>
                    </a:lnTo>
                    <a:lnTo>
                      <a:pt x="38" y="283"/>
                    </a:lnTo>
                    <a:lnTo>
                      <a:pt x="24" y="211"/>
                    </a:lnTo>
                    <a:lnTo>
                      <a:pt x="9" y="144"/>
                    </a:lnTo>
                    <a:lnTo>
                      <a:pt x="0" y="0"/>
                    </a:lnTo>
                    <a:lnTo>
                      <a:pt x="0" y="288"/>
                    </a:lnTo>
                    <a:lnTo>
                      <a:pt x="9" y="432"/>
                    </a:lnTo>
                    <a:lnTo>
                      <a:pt x="24" y="499"/>
                    </a:lnTo>
                    <a:lnTo>
                      <a:pt x="38" y="571"/>
                    </a:lnTo>
                    <a:lnTo>
                      <a:pt x="62" y="638"/>
                    </a:lnTo>
                    <a:lnTo>
                      <a:pt x="91" y="701"/>
                    </a:lnTo>
                    <a:lnTo>
                      <a:pt x="158" y="825"/>
                    </a:lnTo>
                    <a:lnTo>
                      <a:pt x="201" y="887"/>
                    </a:lnTo>
                    <a:lnTo>
                      <a:pt x="249" y="940"/>
                    </a:lnTo>
                    <a:lnTo>
                      <a:pt x="297" y="998"/>
                    </a:lnTo>
                    <a:lnTo>
                      <a:pt x="412" y="1103"/>
                    </a:lnTo>
                    <a:lnTo>
                      <a:pt x="479" y="1151"/>
                    </a:lnTo>
                    <a:lnTo>
                      <a:pt x="547" y="1194"/>
                    </a:lnTo>
                    <a:lnTo>
                      <a:pt x="618" y="1237"/>
                    </a:lnTo>
                    <a:lnTo>
                      <a:pt x="618" y="95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7"/>
              <p:cNvSpPr>
                <a:spLocks/>
              </p:cNvSpPr>
              <p:nvPr/>
            </p:nvSpPr>
            <p:spPr bwMode="auto">
              <a:xfrm>
                <a:off x="4020" y="1721"/>
                <a:ext cx="19" cy="470"/>
              </a:xfrm>
              <a:custGeom>
                <a:avLst/>
                <a:gdLst>
                  <a:gd name="T0" fmla="*/ 19 w 19"/>
                  <a:gd name="T1" fmla="*/ 0 h 470"/>
                  <a:gd name="T2" fmla="*/ 14 w 19"/>
                  <a:gd name="T3" fmla="*/ 92 h 470"/>
                  <a:gd name="T4" fmla="*/ 0 w 19"/>
                  <a:gd name="T5" fmla="*/ 182 h 470"/>
                  <a:gd name="T6" fmla="*/ 0 w 19"/>
                  <a:gd name="T7" fmla="*/ 470 h 470"/>
                  <a:gd name="T8" fmla="*/ 14 w 19"/>
                  <a:gd name="T9" fmla="*/ 379 h 470"/>
                  <a:gd name="T10" fmla="*/ 19 w 19"/>
                  <a:gd name="T11" fmla="*/ 336 h 470"/>
                  <a:gd name="T12" fmla="*/ 19 w 19"/>
                  <a:gd name="T13" fmla="*/ 0 h 470"/>
                  <a:gd name="T14" fmla="*/ 19 w 19"/>
                  <a:gd name="T15" fmla="*/ 0 h 4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470"/>
                  <a:gd name="T26" fmla="*/ 19 w 19"/>
                  <a:gd name="T27" fmla="*/ 470 h 4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470">
                    <a:moveTo>
                      <a:pt x="19" y="0"/>
                    </a:moveTo>
                    <a:lnTo>
                      <a:pt x="14" y="92"/>
                    </a:lnTo>
                    <a:lnTo>
                      <a:pt x="0" y="182"/>
                    </a:lnTo>
                    <a:lnTo>
                      <a:pt x="0" y="470"/>
                    </a:lnTo>
                    <a:lnTo>
                      <a:pt x="14" y="379"/>
                    </a:lnTo>
                    <a:lnTo>
                      <a:pt x="19" y="33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8"/>
              <p:cNvSpPr>
                <a:spLocks/>
              </p:cNvSpPr>
              <p:nvPr/>
            </p:nvSpPr>
            <p:spPr bwMode="auto">
              <a:xfrm>
                <a:off x="3962" y="1903"/>
                <a:ext cx="58" cy="485"/>
              </a:xfrm>
              <a:custGeom>
                <a:avLst/>
                <a:gdLst>
                  <a:gd name="T0" fmla="*/ 58 w 58"/>
                  <a:gd name="T1" fmla="*/ 0 h 485"/>
                  <a:gd name="T2" fmla="*/ 34 w 58"/>
                  <a:gd name="T3" fmla="*/ 101 h 485"/>
                  <a:gd name="T4" fmla="*/ 20 w 58"/>
                  <a:gd name="T5" fmla="*/ 149 h 485"/>
                  <a:gd name="T6" fmla="*/ 0 w 58"/>
                  <a:gd name="T7" fmla="*/ 197 h 485"/>
                  <a:gd name="T8" fmla="*/ 0 w 58"/>
                  <a:gd name="T9" fmla="*/ 485 h 485"/>
                  <a:gd name="T10" fmla="*/ 20 w 58"/>
                  <a:gd name="T11" fmla="*/ 437 h 485"/>
                  <a:gd name="T12" fmla="*/ 34 w 58"/>
                  <a:gd name="T13" fmla="*/ 389 h 485"/>
                  <a:gd name="T14" fmla="*/ 58 w 58"/>
                  <a:gd name="T15" fmla="*/ 288 h 485"/>
                  <a:gd name="T16" fmla="*/ 58 w 58"/>
                  <a:gd name="T17" fmla="*/ 0 h 4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485"/>
                  <a:gd name="T29" fmla="*/ 58 w 58"/>
                  <a:gd name="T30" fmla="*/ 485 h 4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485">
                    <a:moveTo>
                      <a:pt x="58" y="0"/>
                    </a:moveTo>
                    <a:lnTo>
                      <a:pt x="34" y="101"/>
                    </a:lnTo>
                    <a:lnTo>
                      <a:pt x="20" y="149"/>
                    </a:lnTo>
                    <a:lnTo>
                      <a:pt x="0" y="197"/>
                    </a:lnTo>
                    <a:lnTo>
                      <a:pt x="0" y="485"/>
                    </a:lnTo>
                    <a:lnTo>
                      <a:pt x="20" y="437"/>
                    </a:lnTo>
                    <a:lnTo>
                      <a:pt x="34" y="389"/>
                    </a:lnTo>
                    <a:lnTo>
                      <a:pt x="58" y="288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9"/>
              <p:cNvSpPr>
                <a:spLocks/>
              </p:cNvSpPr>
              <p:nvPr/>
            </p:nvSpPr>
            <p:spPr bwMode="auto">
              <a:xfrm>
                <a:off x="3943" y="2100"/>
                <a:ext cx="19" cy="326"/>
              </a:xfrm>
              <a:custGeom>
                <a:avLst/>
                <a:gdLst>
                  <a:gd name="T0" fmla="*/ 19 w 19"/>
                  <a:gd name="T1" fmla="*/ 0 h 326"/>
                  <a:gd name="T2" fmla="*/ 0 w 19"/>
                  <a:gd name="T3" fmla="*/ 38 h 326"/>
                  <a:gd name="T4" fmla="*/ 0 w 19"/>
                  <a:gd name="T5" fmla="*/ 326 h 326"/>
                  <a:gd name="T6" fmla="*/ 19 w 19"/>
                  <a:gd name="T7" fmla="*/ 288 h 326"/>
                  <a:gd name="T8" fmla="*/ 19 w 19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26"/>
                  <a:gd name="T17" fmla="*/ 19 w 19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26">
                    <a:moveTo>
                      <a:pt x="19" y="0"/>
                    </a:moveTo>
                    <a:lnTo>
                      <a:pt x="0" y="38"/>
                    </a:lnTo>
                    <a:lnTo>
                      <a:pt x="0" y="326"/>
                    </a:lnTo>
                    <a:lnTo>
                      <a:pt x="19" y="288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0"/>
              <p:cNvSpPr>
                <a:spLocks/>
              </p:cNvSpPr>
              <p:nvPr/>
            </p:nvSpPr>
            <p:spPr bwMode="auto">
              <a:xfrm>
                <a:off x="3962" y="1903"/>
                <a:ext cx="58" cy="485"/>
              </a:xfrm>
              <a:custGeom>
                <a:avLst/>
                <a:gdLst>
                  <a:gd name="T0" fmla="*/ 58 w 58"/>
                  <a:gd name="T1" fmla="*/ 0 h 485"/>
                  <a:gd name="T2" fmla="*/ 34 w 58"/>
                  <a:gd name="T3" fmla="*/ 101 h 485"/>
                  <a:gd name="T4" fmla="*/ 20 w 58"/>
                  <a:gd name="T5" fmla="*/ 149 h 485"/>
                  <a:gd name="T6" fmla="*/ 0 w 58"/>
                  <a:gd name="T7" fmla="*/ 197 h 485"/>
                  <a:gd name="T8" fmla="*/ 0 w 58"/>
                  <a:gd name="T9" fmla="*/ 485 h 485"/>
                  <a:gd name="T10" fmla="*/ 20 w 58"/>
                  <a:gd name="T11" fmla="*/ 437 h 485"/>
                  <a:gd name="T12" fmla="*/ 34 w 58"/>
                  <a:gd name="T13" fmla="*/ 389 h 485"/>
                  <a:gd name="T14" fmla="*/ 58 w 58"/>
                  <a:gd name="T15" fmla="*/ 288 h 485"/>
                  <a:gd name="T16" fmla="*/ 58 w 58"/>
                  <a:gd name="T17" fmla="*/ 0 h 485"/>
                  <a:gd name="T18" fmla="*/ 58 w 58"/>
                  <a:gd name="T19" fmla="*/ 0 h 4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485"/>
                  <a:gd name="T32" fmla="*/ 58 w 58"/>
                  <a:gd name="T33" fmla="*/ 485 h 4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485">
                    <a:moveTo>
                      <a:pt x="58" y="0"/>
                    </a:moveTo>
                    <a:lnTo>
                      <a:pt x="34" y="101"/>
                    </a:lnTo>
                    <a:lnTo>
                      <a:pt x="20" y="149"/>
                    </a:lnTo>
                    <a:lnTo>
                      <a:pt x="0" y="197"/>
                    </a:lnTo>
                    <a:lnTo>
                      <a:pt x="0" y="485"/>
                    </a:lnTo>
                    <a:lnTo>
                      <a:pt x="20" y="437"/>
                    </a:lnTo>
                    <a:lnTo>
                      <a:pt x="34" y="389"/>
                    </a:lnTo>
                    <a:lnTo>
                      <a:pt x="58" y="28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7F007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11"/>
              <p:cNvSpPr>
                <a:spLocks/>
              </p:cNvSpPr>
              <p:nvPr/>
            </p:nvSpPr>
            <p:spPr bwMode="auto">
              <a:xfrm>
                <a:off x="3943" y="2100"/>
                <a:ext cx="19" cy="326"/>
              </a:xfrm>
              <a:custGeom>
                <a:avLst/>
                <a:gdLst>
                  <a:gd name="T0" fmla="*/ 19 w 19"/>
                  <a:gd name="T1" fmla="*/ 0 h 326"/>
                  <a:gd name="T2" fmla="*/ 0 w 19"/>
                  <a:gd name="T3" fmla="*/ 38 h 326"/>
                  <a:gd name="T4" fmla="*/ 0 w 19"/>
                  <a:gd name="T5" fmla="*/ 326 h 326"/>
                  <a:gd name="T6" fmla="*/ 19 w 19"/>
                  <a:gd name="T7" fmla="*/ 288 h 326"/>
                  <a:gd name="T8" fmla="*/ 19 w 19"/>
                  <a:gd name="T9" fmla="*/ 0 h 326"/>
                  <a:gd name="T10" fmla="*/ 19 w 19"/>
                  <a:gd name="T11" fmla="*/ 0 h 3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26"/>
                  <a:gd name="T20" fmla="*/ 19 w 19"/>
                  <a:gd name="T21" fmla="*/ 326 h 3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26">
                    <a:moveTo>
                      <a:pt x="19" y="0"/>
                    </a:moveTo>
                    <a:lnTo>
                      <a:pt x="0" y="38"/>
                    </a:lnTo>
                    <a:lnTo>
                      <a:pt x="0" y="326"/>
                    </a:lnTo>
                    <a:lnTo>
                      <a:pt x="19" y="2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7F7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2"/>
              <p:cNvSpPr>
                <a:spLocks/>
              </p:cNvSpPr>
              <p:nvPr/>
            </p:nvSpPr>
            <p:spPr bwMode="auto">
              <a:xfrm>
                <a:off x="3684" y="2138"/>
                <a:ext cx="259" cy="634"/>
              </a:xfrm>
              <a:custGeom>
                <a:avLst/>
                <a:gdLst>
                  <a:gd name="T0" fmla="*/ 259 w 259"/>
                  <a:gd name="T1" fmla="*/ 0 h 634"/>
                  <a:gd name="T2" fmla="*/ 206 w 259"/>
                  <a:gd name="T3" fmla="*/ 96 h 634"/>
                  <a:gd name="T4" fmla="*/ 149 w 259"/>
                  <a:gd name="T5" fmla="*/ 183 h 634"/>
                  <a:gd name="T6" fmla="*/ 82 w 259"/>
                  <a:gd name="T7" fmla="*/ 264 h 634"/>
                  <a:gd name="T8" fmla="*/ 0 w 259"/>
                  <a:gd name="T9" fmla="*/ 346 h 634"/>
                  <a:gd name="T10" fmla="*/ 0 w 259"/>
                  <a:gd name="T11" fmla="*/ 634 h 634"/>
                  <a:gd name="T12" fmla="*/ 82 w 259"/>
                  <a:gd name="T13" fmla="*/ 552 h 634"/>
                  <a:gd name="T14" fmla="*/ 149 w 259"/>
                  <a:gd name="T15" fmla="*/ 470 h 634"/>
                  <a:gd name="T16" fmla="*/ 206 w 259"/>
                  <a:gd name="T17" fmla="*/ 384 h 634"/>
                  <a:gd name="T18" fmla="*/ 259 w 259"/>
                  <a:gd name="T19" fmla="*/ 288 h 634"/>
                  <a:gd name="T20" fmla="*/ 259 w 259"/>
                  <a:gd name="T21" fmla="*/ 0 h 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9"/>
                  <a:gd name="T34" fmla="*/ 0 h 634"/>
                  <a:gd name="T35" fmla="*/ 259 w 259"/>
                  <a:gd name="T36" fmla="*/ 634 h 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9" h="634">
                    <a:moveTo>
                      <a:pt x="259" y="0"/>
                    </a:moveTo>
                    <a:lnTo>
                      <a:pt x="206" y="96"/>
                    </a:lnTo>
                    <a:lnTo>
                      <a:pt x="149" y="183"/>
                    </a:lnTo>
                    <a:lnTo>
                      <a:pt x="82" y="264"/>
                    </a:lnTo>
                    <a:lnTo>
                      <a:pt x="0" y="346"/>
                    </a:lnTo>
                    <a:lnTo>
                      <a:pt x="0" y="634"/>
                    </a:lnTo>
                    <a:lnTo>
                      <a:pt x="82" y="552"/>
                    </a:lnTo>
                    <a:lnTo>
                      <a:pt x="149" y="470"/>
                    </a:lnTo>
                    <a:lnTo>
                      <a:pt x="206" y="384"/>
                    </a:lnTo>
                    <a:lnTo>
                      <a:pt x="259" y="288"/>
                    </a:lnTo>
                    <a:lnTo>
                      <a:pt x="259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3"/>
              <p:cNvSpPr>
                <a:spLocks/>
              </p:cNvSpPr>
              <p:nvPr/>
            </p:nvSpPr>
            <p:spPr bwMode="auto">
              <a:xfrm>
                <a:off x="3651" y="2484"/>
                <a:ext cx="33" cy="316"/>
              </a:xfrm>
              <a:custGeom>
                <a:avLst/>
                <a:gdLst>
                  <a:gd name="T0" fmla="*/ 33 w 33"/>
                  <a:gd name="T1" fmla="*/ 0 h 316"/>
                  <a:gd name="T2" fmla="*/ 19 w 33"/>
                  <a:gd name="T3" fmla="*/ 14 h 316"/>
                  <a:gd name="T4" fmla="*/ 0 w 33"/>
                  <a:gd name="T5" fmla="*/ 29 h 316"/>
                  <a:gd name="T6" fmla="*/ 0 w 33"/>
                  <a:gd name="T7" fmla="*/ 316 h 316"/>
                  <a:gd name="T8" fmla="*/ 19 w 33"/>
                  <a:gd name="T9" fmla="*/ 302 h 316"/>
                  <a:gd name="T10" fmla="*/ 33 w 33"/>
                  <a:gd name="T11" fmla="*/ 288 h 316"/>
                  <a:gd name="T12" fmla="*/ 33 w 33"/>
                  <a:gd name="T13" fmla="*/ 0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316"/>
                  <a:gd name="T23" fmla="*/ 33 w 33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316">
                    <a:moveTo>
                      <a:pt x="33" y="0"/>
                    </a:moveTo>
                    <a:lnTo>
                      <a:pt x="19" y="14"/>
                    </a:lnTo>
                    <a:lnTo>
                      <a:pt x="0" y="29"/>
                    </a:lnTo>
                    <a:lnTo>
                      <a:pt x="0" y="316"/>
                    </a:lnTo>
                    <a:lnTo>
                      <a:pt x="19" y="302"/>
                    </a:lnTo>
                    <a:lnTo>
                      <a:pt x="33" y="288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Freeform 14"/>
              <p:cNvSpPr>
                <a:spLocks/>
              </p:cNvSpPr>
              <p:nvPr/>
            </p:nvSpPr>
            <p:spPr bwMode="auto">
              <a:xfrm>
                <a:off x="3684" y="2138"/>
                <a:ext cx="259" cy="634"/>
              </a:xfrm>
              <a:custGeom>
                <a:avLst/>
                <a:gdLst>
                  <a:gd name="T0" fmla="*/ 259 w 259"/>
                  <a:gd name="T1" fmla="*/ 0 h 634"/>
                  <a:gd name="T2" fmla="*/ 206 w 259"/>
                  <a:gd name="T3" fmla="*/ 96 h 634"/>
                  <a:gd name="T4" fmla="*/ 149 w 259"/>
                  <a:gd name="T5" fmla="*/ 183 h 634"/>
                  <a:gd name="T6" fmla="*/ 82 w 259"/>
                  <a:gd name="T7" fmla="*/ 264 h 634"/>
                  <a:gd name="T8" fmla="*/ 0 w 259"/>
                  <a:gd name="T9" fmla="*/ 346 h 634"/>
                  <a:gd name="T10" fmla="*/ 0 w 259"/>
                  <a:gd name="T11" fmla="*/ 634 h 634"/>
                  <a:gd name="T12" fmla="*/ 82 w 259"/>
                  <a:gd name="T13" fmla="*/ 552 h 634"/>
                  <a:gd name="T14" fmla="*/ 149 w 259"/>
                  <a:gd name="T15" fmla="*/ 470 h 634"/>
                  <a:gd name="T16" fmla="*/ 206 w 259"/>
                  <a:gd name="T17" fmla="*/ 384 h 634"/>
                  <a:gd name="T18" fmla="*/ 259 w 259"/>
                  <a:gd name="T19" fmla="*/ 288 h 634"/>
                  <a:gd name="T20" fmla="*/ 259 w 259"/>
                  <a:gd name="T21" fmla="*/ 0 h 634"/>
                  <a:gd name="T22" fmla="*/ 259 w 259"/>
                  <a:gd name="T23" fmla="*/ 0 h 6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9"/>
                  <a:gd name="T37" fmla="*/ 0 h 634"/>
                  <a:gd name="T38" fmla="*/ 259 w 259"/>
                  <a:gd name="T39" fmla="*/ 634 h 6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9" h="634">
                    <a:moveTo>
                      <a:pt x="259" y="0"/>
                    </a:moveTo>
                    <a:lnTo>
                      <a:pt x="206" y="96"/>
                    </a:lnTo>
                    <a:lnTo>
                      <a:pt x="149" y="183"/>
                    </a:lnTo>
                    <a:lnTo>
                      <a:pt x="82" y="264"/>
                    </a:lnTo>
                    <a:lnTo>
                      <a:pt x="0" y="346"/>
                    </a:lnTo>
                    <a:lnTo>
                      <a:pt x="0" y="634"/>
                    </a:lnTo>
                    <a:lnTo>
                      <a:pt x="82" y="552"/>
                    </a:lnTo>
                    <a:lnTo>
                      <a:pt x="149" y="470"/>
                    </a:lnTo>
                    <a:lnTo>
                      <a:pt x="206" y="384"/>
                    </a:lnTo>
                    <a:lnTo>
                      <a:pt x="259" y="288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00007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15"/>
              <p:cNvSpPr>
                <a:spLocks/>
              </p:cNvSpPr>
              <p:nvPr/>
            </p:nvSpPr>
            <p:spPr bwMode="auto">
              <a:xfrm>
                <a:off x="3651" y="2484"/>
                <a:ext cx="33" cy="316"/>
              </a:xfrm>
              <a:custGeom>
                <a:avLst/>
                <a:gdLst>
                  <a:gd name="T0" fmla="*/ 33 w 33"/>
                  <a:gd name="T1" fmla="*/ 0 h 316"/>
                  <a:gd name="T2" fmla="*/ 19 w 33"/>
                  <a:gd name="T3" fmla="*/ 14 h 316"/>
                  <a:gd name="T4" fmla="*/ 0 w 33"/>
                  <a:gd name="T5" fmla="*/ 29 h 316"/>
                  <a:gd name="T6" fmla="*/ 0 w 33"/>
                  <a:gd name="T7" fmla="*/ 316 h 316"/>
                  <a:gd name="T8" fmla="*/ 19 w 33"/>
                  <a:gd name="T9" fmla="*/ 302 h 316"/>
                  <a:gd name="T10" fmla="*/ 33 w 33"/>
                  <a:gd name="T11" fmla="*/ 288 h 316"/>
                  <a:gd name="T12" fmla="*/ 33 w 33"/>
                  <a:gd name="T13" fmla="*/ 0 h 316"/>
                  <a:gd name="T14" fmla="*/ 33 w 33"/>
                  <a:gd name="T15" fmla="*/ 0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316"/>
                  <a:gd name="T26" fmla="*/ 33 w 33"/>
                  <a:gd name="T27" fmla="*/ 316 h 3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316">
                    <a:moveTo>
                      <a:pt x="33" y="0"/>
                    </a:moveTo>
                    <a:lnTo>
                      <a:pt x="19" y="14"/>
                    </a:lnTo>
                    <a:lnTo>
                      <a:pt x="0" y="29"/>
                    </a:lnTo>
                    <a:lnTo>
                      <a:pt x="0" y="316"/>
                    </a:lnTo>
                    <a:lnTo>
                      <a:pt x="19" y="302"/>
                    </a:lnTo>
                    <a:lnTo>
                      <a:pt x="33" y="28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F000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16"/>
              <p:cNvSpPr>
                <a:spLocks/>
              </p:cNvSpPr>
              <p:nvPr/>
            </p:nvSpPr>
            <p:spPr bwMode="auto">
              <a:xfrm>
                <a:off x="3617" y="2513"/>
                <a:ext cx="34" cy="316"/>
              </a:xfrm>
              <a:custGeom>
                <a:avLst/>
                <a:gdLst>
                  <a:gd name="T0" fmla="*/ 34 w 34"/>
                  <a:gd name="T1" fmla="*/ 0 h 316"/>
                  <a:gd name="T2" fmla="*/ 14 w 34"/>
                  <a:gd name="T3" fmla="*/ 14 h 316"/>
                  <a:gd name="T4" fmla="*/ 0 w 34"/>
                  <a:gd name="T5" fmla="*/ 28 h 316"/>
                  <a:gd name="T6" fmla="*/ 0 w 34"/>
                  <a:gd name="T7" fmla="*/ 316 h 316"/>
                  <a:gd name="T8" fmla="*/ 14 w 34"/>
                  <a:gd name="T9" fmla="*/ 302 h 316"/>
                  <a:gd name="T10" fmla="*/ 34 w 34"/>
                  <a:gd name="T11" fmla="*/ 287 h 316"/>
                  <a:gd name="T12" fmla="*/ 34 w 34"/>
                  <a:gd name="T13" fmla="*/ 0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16"/>
                  <a:gd name="T23" fmla="*/ 34 w 34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16">
                    <a:moveTo>
                      <a:pt x="34" y="0"/>
                    </a:moveTo>
                    <a:lnTo>
                      <a:pt x="14" y="14"/>
                    </a:lnTo>
                    <a:lnTo>
                      <a:pt x="0" y="28"/>
                    </a:lnTo>
                    <a:lnTo>
                      <a:pt x="0" y="316"/>
                    </a:lnTo>
                    <a:lnTo>
                      <a:pt x="14" y="302"/>
                    </a:lnTo>
                    <a:lnTo>
                      <a:pt x="34" y="287"/>
                    </a:lnTo>
                    <a:lnTo>
                      <a:pt x="34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17"/>
              <p:cNvSpPr>
                <a:spLocks/>
              </p:cNvSpPr>
              <p:nvPr/>
            </p:nvSpPr>
            <p:spPr bwMode="auto">
              <a:xfrm>
                <a:off x="3180" y="2541"/>
                <a:ext cx="437" cy="528"/>
              </a:xfrm>
              <a:custGeom>
                <a:avLst/>
                <a:gdLst>
                  <a:gd name="T0" fmla="*/ 437 w 437"/>
                  <a:gd name="T1" fmla="*/ 0 h 528"/>
                  <a:gd name="T2" fmla="*/ 336 w 437"/>
                  <a:gd name="T3" fmla="*/ 72 h 528"/>
                  <a:gd name="T4" fmla="*/ 236 w 437"/>
                  <a:gd name="T5" fmla="*/ 135 h 528"/>
                  <a:gd name="T6" fmla="*/ 120 w 437"/>
                  <a:gd name="T7" fmla="*/ 192 h 528"/>
                  <a:gd name="T8" fmla="*/ 0 w 437"/>
                  <a:gd name="T9" fmla="*/ 240 h 528"/>
                  <a:gd name="T10" fmla="*/ 0 w 437"/>
                  <a:gd name="T11" fmla="*/ 528 h 528"/>
                  <a:gd name="T12" fmla="*/ 120 w 437"/>
                  <a:gd name="T13" fmla="*/ 480 h 528"/>
                  <a:gd name="T14" fmla="*/ 236 w 437"/>
                  <a:gd name="T15" fmla="*/ 427 h 528"/>
                  <a:gd name="T16" fmla="*/ 336 w 437"/>
                  <a:gd name="T17" fmla="*/ 360 h 528"/>
                  <a:gd name="T18" fmla="*/ 437 w 437"/>
                  <a:gd name="T19" fmla="*/ 288 h 528"/>
                  <a:gd name="T20" fmla="*/ 437 w 437"/>
                  <a:gd name="T21" fmla="*/ 0 h 5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7"/>
                  <a:gd name="T34" fmla="*/ 0 h 528"/>
                  <a:gd name="T35" fmla="*/ 437 w 437"/>
                  <a:gd name="T36" fmla="*/ 528 h 5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7" h="528">
                    <a:moveTo>
                      <a:pt x="437" y="0"/>
                    </a:moveTo>
                    <a:lnTo>
                      <a:pt x="336" y="72"/>
                    </a:lnTo>
                    <a:lnTo>
                      <a:pt x="236" y="135"/>
                    </a:lnTo>
                    <a:lnTo>
                      <a:pt x="120" y="192"/>
                    </a:lnTo>
                    <a:lnTo>
                      <a:pt x="0" y="240"/>
                    </a:lnTo>
                    <a:lnTo>
                      <a:pt x="0" y="528"/>
                    </a:lnTo>
                    <a:lnTo>
                      <a:pt x="120" y="480"/>
                    </a:lnTo>
                    <a:lnTo>
                      <a:pt x="236" y="427"/>
                    </a:lnTo>
                    <a:lnTo>
                      <a:pt x="336" y="360"/>
                    </a:lnTo>
                    <a:lnTo>
                      <a:pt x="437" y="288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3C2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18"/>
              <p:cNvSpPr>
                <a:spLocks/>
              </p:cNvSpPr>
              <p:nvPr/>
            </p:nvSpPr>
            <p:spPr bwMode="auto">
              <a:xfrm>
                <a:off x="3617" y="2513"/>
                <a:ext cx="34" cy="316"/>
              </a:xfrm>
              <a:custGeom>
                <a:avLst/>
                <a:gdLst>
                  <a:gd name="T0" fmla="*/ 34 w 34"/>
                  <a:gd name="T1" fmla="*/ 0 h 316"/>
                  <a:gd name="T2" fmla="*/ 14 w 34"/>
                  <a:gd name="T3" fmla="*/ 14 h 316"/>
                  <a:gd name="T4" fmla="*/ 0 w 34"/>
                  <a:gd name="T5" fmla="*/ 28 h 316"/>
                  <a:gd name="T6" fmla="*/ 0 w 34"/>
                  <a:gd name="T7" fmla="*/ 316 h 316"/>
                  <a:gd name="T8" fmla="*/ 14 w 34"/>
                  <a:gd name="T9" fmla="*/ 302 h 316"/>
                  <a:gd name="T10" fmla="*/ 34 w 34"/>
                  <a:gd name="T11" fmla="*/ 287 h 316"/>
                  <a:gd name="T12" fmla="*/ 34 w 34"/>
                  <a:gd name="T13" fmla="*/ 0 h 316"/>
                  <a:gd name="T14" fmla="*/ 34 w 34"/>
                  <a:gd name="T15" fmla="*/ 0 h 3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316"/>
                  <a:gd name="T26" fmla="*/ 34 w 34"/>
                  <a:gd name="T27" fmla="*/ 316 h 3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316">
                    <a:moveTo>
                      <a:pt x="34" y="0"/>
                    </a:moveTo>
                    <a:lnTo>
                      <a:pt x="14" y="14"/>
                    </a:lnTo>
                    <a:lnTo>
                      <a:pt x="0" y="28"/>
                    </a:lnTo>
                    <a:lnTo>
                      <a:pt x="0" y="316"/>
                    </a:lnTo>
                    <a:lnTo>
                      <a:pt x="14" y="302"/>
                    </a:lnTo>
                    <a:lnTo>
                      <a:pt x="34" y="28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76D6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19"/>
              <p:cNvSpPr>
                <a:spLocks/>
              </p:cNvSpPr>
              <p:nvPr/>
            </p:nvSpPr>
            <p:spPr bwMode="auto">
              <a:xfrm>
                <a:off x="3180" y="2541"/>
                <a:ext cx="437" cy="528"/>
              </a:xfrm>
              <a:custGeom>
                <a:avLst/>
                <a:gdLst>
                  <a:gd name="T0" fmla="*/ 437 w 437"/>
                  <a:gd name="T1" fmla="*/ 0 h 528"/>
                  <a:gd name="T2" fmla="*/ 336 w 437"/>
                  <a:gd name="T3" fmla="*/ 72 h 528"/>
                  <a:gd name="T4" fmla="*/ 236 w 437"/>
                  <a:gd name="T5" fmla="*/ 135 h 528"/>
                  <a:gd name="T6" fmla="*/ 120 w 437"/>
                  <a:gd name="T7" fmla="*/ 192 h 528"/>
                  <a:gd name="T8" fmla="*/ 0 w 437"/>
                  <a:gd name="T9" fmla="*/ 240 h 528"/>
                  <a:gd name="T10" fmla="*/ 0 w 437"/>
                  <a:gd name="T11" fmla="*/ 528 h 528"/>
                  <a:gd name="T12" fmla="*/ 120 w 437"/>
                  <a:gd name="T13" fmla="*/ 480 h 528"/>
                  <a:gd name="T14" fmla="*/ 236 w 437"/>
                  <a:gd name="T15" fmla="*/ 427 h 528"/>
                  <a:gd name="T16" fmla="*/ 336 w 437"/>
                  <a:gd name="T17" fmla="*/ 360 h 528"/>
                  <a:gd name="T18" fmla="*/ 437 w 437"/>
                  <a:gd name="T19" fmla="*/ 288 h 528"/>
                  <a:gd name="T20" fmla="*/ 437 w 437"/>
                  <a:gd name="T21" fmla="*/ 0 h 528"/>
                  <a:gd name="T22" fmla="*/ 437 w 437"/>
                  <a:gd name="T23" fmla="*/ 0 h 5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7"/>
                  <a:gd name="T37" fmla="*/ 0 h 528"/>
                  <a:gd name="T38" fmla="*/ 437 w 437"/>
                  <a:gd name="T39" fmla="*/ 528 h 5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7" h="528">
                    <a:moveTo>
                      <a:pt x="437" y="0"/>
                    </a:moveTo>
                    <a:lnTo>
                      <a:pt x="336" y="72"/>
                    </a:lnTo>
                    <a:lnTo>
                      <a:pt x="236" y="135"/>
                    </a:lnTo>
                    <a:lnTo>
                      <a:pt x="120" y="192"/>
                    </a:lnTo>
                    <a:lnTo>
                      <a:pt x="0" y="240"/>
                    </a:lnTo>
                    <a:lnTo>
                      <a:pt x="0" y="528"/>
                    </a:lnTo>
                    <a:lnTo>
                      <a:pt x="120" y="480"/>
                    </a:lnTo>
                    <a:lnTo>
                      <a:pt x="236" y="427"/>
                    </a:lnTo>
                    <a:lnTo>
                      <a:pt x="336" y="360"/>
                    </a:lnTo>
                    <a:lnTo>
                      <a:pt x="437" y="288"/>
                    </a:lnTo>
                    <a:lnTo>
                      <a:pt x="437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20"/>
              <p:cNvSpPr>
                <a:spLocks/>
              </p:cNvSpPr>
              <p:nvPr/>
            </p:nvSpPr>
            <p:spPr bwMode="auto">
              <a:xfrm>
                <a:off x="2614" y="2781"/>
                <a:ext cx="566" cy="389"/>
              </a:xfrm>
              <a:custGeom>
                <a:avLst/>
                <a:gdLst>
                  <a:gd name="T0" fmla="*/ 566 w 566"/>
                  <a:gd name="T1" fmla="*/ 0 h 389"/>
                  <a:gd name="T2" fmla="*/ 427 w 566"/>
                  <a:gd name="T3" fmla="*/ 43 h 389"/>
                  <a:gd name="T4" fmla="*/ 288 w 566"/>
                  <a:gd name="T5" fmla="*/ 72 h 389"/>
                  <a:gd name="T6" fmla="*/ 149 w 566"/>
                  <a:gd name="T7" fmla="*/ 91 h 389"/>
                  <a:gd name="T8" fmla="*/ 0 w 566"/>
                  <a:gd name="T9" fmla="*/ 101 h 389"/>
                  <a:gd name="T10" fmla="*/ 0 w 566"/>
                  <a:gd name="T11" fmla="*/ 389 h 389"/>
                  <a:gd name="T12" fmla="*/ 77 w 566"/>
                  <a:gd name="T13" fmla="*/ 389 h 389"/>
                  <a:gd name="T14" fmla="*/ 149 w 566"/>
                  <a:gd name="T15" fmla="*/ 384 h 389"/>
                  <a:gd name="T16" fmla="*/ 288 w 566"/>
                  <a:gd name="T17" fmla="*/ 365 h 389"/>
                  <a:gd name="T18" fmla="*/ 427 w 566"/>
                  <a:gd name="T19" fmla="*/ 331 h 389"/>
                  <a:gd name="T20" fmla="*/ 566 w 566"/>
                  <a:gd name="T21" fmla="*/ 288 h 389"/>
                  <a:gd name="T22" fmla="*/ 566 w 566"/>
                  <a:gd name="T23" fmla="*/ 0 h 3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6"/>
                  <a:gd name="T37" fmla="*/ 0 h 389"/>
                  <a:gd name="T38" fmla="*/ 566 w 566"/>
                  <a:gd name="T39" fmla="*/ 389 h 3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6" h="389">
                    <a:moveTo>
                      <a:pt x="566" y="0"/>
                    </a:moveTo>
                    <a:lnTo>
                      <a:pt x="427" y="43"/>
                    </a:lnTo>
                    <a:lnTo>
                      <a:pt x="288" y="72"/>
                    </a:lnTo>
                    <a:lnTo>
                      <a:pt x="149" y="91"/>
                    </a:lnTo>
                    <a:lnTo>
                      <a:pt x="0" y="101"/>
                    </a:lnTo>
                    <a:lnTo>
                      <a:pt x="0" y="389"/>
                    </a:lnTo>
                    <a:lnTo>
                      <a:pt x="77" y="389"/>
                    </a:lnTo>
                    <a:lnTo>
                      <a:pt x="149" y="384"/>
                    </a:lnTo>
                    <a:lnTo>
                      <a:pt x="288" y="365"/>
                    </a:lnTo>
                    <a:lnTo>
                      <a:pt x="427" y="331"/>
                    </a:lnTo>
                    <a:lnTo>
                      <a:pt x="566" y="288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4740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21"/>
              <p:cNvSpPr>
                <a:spLocks/>
              </p:cNvSpPr>
              <p:nvPr/>
            </p:nvSpPr>
            <p:spPr bwMode="auto">
              <a:xfrm>
                <a:off x="1885" y="561"/>
                <a:ext cx="1295" cy="1160"/>
              </a:xfrm>
              <a:custGeom>
                <a:avLst/>
                <a:gdLst>
                  <a:gd name="T0" fmla="*/ 0 w 1295"/>
                  <a:gd name="T1" fmla="*/ 149 h 1160"/>
                  <a:gd name="T2" fmla="*/ 87 w 1295"/>
                  <a:gd name="T3" fmla="*/ 115 h 1160"/>
                  <a:gd name="T4" fmla="*/ 168 w 1295"/>
                  <a:gd name="T5" fmla="*/ 81 h 1160"/>
                  <a:gd name="T6" fmla="*/ 254 w 1295"/>
                  <a:gd name="T7" fmla="*/ 58 h 1160"/>
                  <a:gd name="T8" fmla="*/ 341 w 1295"/>
                  <a:gd name="T9" fmla="*/ 38 h 1160"/>
                  <a:gd name="T10" fmla="*/ 432 w 1295"/>
                  <a:gd name="T11" fmla="*/ 19 h 1160"/>
                  <a:gd name="T12" fmla="*/ 518 w 1295"/>
                  <a:gd name="T13" fmla="*/ 9 h 1160"/>
                  <a:gd name="T14" fmla="*/ 609 w 1295"/>
                  <a:gd name="T15" fmla="*/ 0 h 1160"/>
                  <a:gd name="T16" fmla="*/ 782 w 1295"/>
                  <a:gd name="T17" fmla="*/ 0 h 1160"/>
                  <a:gd name="T18" fmla="*/ 859 w 1295"/>
                  <a:gd name="T19" fmla="*/ 5 h 1160"/>
                  <a:gd name="T20" fmla="*/ 1008 w 1295"/>
                  <a:gd name="T21" fmla="*/ 24 h 1160"/>
                  <a:gd name="T22" fmla="*/ 1152 w 1295"/>
                  <a:gd name="T23" fmla="*/ 58 h 1160"/>
                  <a:gd name="T24" fmla="*/ 1295 w 1295"/>
                  <a:gd name="T25" fmla="*/ 101 h 1160"/>
                  <a:gd name="T26" fmla="*/ 705 w 1295"/>
                  <a:gd name="T27" fmla="*/ 1160 h 1160"/>
                  <a:gd name="T28" fmla="*/ 0 w 1295"/>
                  <a:gd name="T29" fmla="*/ 149 h 1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5"/>
                  <a:gd name="T46" fmla="*/ 0 h 1160"/>
                  <a:gd name="T47" fmla="*/ 1295 w 1295"/>
                  <a:gd name="T48" fmla="*/ 1160 h 1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5" h="1160">
                    <a:moveTo>
                      <a:pt x="0" y="149"/>
                    </a:moveTo>
                    <a:lnTo>
                      <a:pt x="87" y="115"/>
                    </a:lnTo>
                    <a:lnTo>
                      <a:pt x="168" y="81"/>
                    </a:lnTo>
                    <a:lnTo>
                      <a:pt x="254" y="58"/>
                    </a:lnTo>
                    <a:lnTo>
                      <a:pt x="341" y="38"/>
                    </a:lnTo>
                    <a:lnTo>
                      <a:pt x="432" y="19"/>
                    </a:lnTo>
                    <a:lnTo>
                      <a:pt x="518" y="9"/>
                    </a:lnTo>
                    <a:lnTo>
                      <a:pt x="609" y="0"/>
                    </a:lnTo>
                    <a:lnTo>
                      <a:pt x="782" y="0"/>
                    </a:lnTo>
                    <a:lnTo>
                      <a:pt x="859" y="5"/>
                    </a:lnTo>
                    <a:lnTo>
                      <a:pt x="1008" y="24"/>
                    </a:lnTo>
                    <a:lnTo>
                      <a:pt x="1152" y="58"/>
                    </a:lnTo>
                    <a:lnTo>
                      <a:pt x="1295" y="101"/>
                    </a:lnTo>
                    <a:lnTo>
                      <a:pt x="705" y="116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992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22"/>
              <p:cNvSpPr>
                <a:spLocks/>
              </p:cNvSpPr>
              <p:nvPr/>
            </p:nvSpPr>
            <p:spPr bwMode="auto">
              <a:xfrm>
                <a:off x="2614" y="2781"/>
                <a:ext cx="566" cy="389"/>
              </a:xfrm>
              <a:custGeom>
                <a:avLst/>
                <a:gdLst>
                  <a:gd name="T0" fmla="*/ 566 w 566"/>
                  <a:gd name="T1" fmla="*/ 0 h 389"/>
                  <a:gd name="T2" fmla="*/ 427 w 566"/>
                  <a:gd name="T3" fmla="*/ 43 h 389"/>
                  <a:gd name="T4" fmla="*/ 288 w 566"/>
                  <a:gd name="T5" fmla="*/ 72 h 389"/>
                  <a:gd name="T6" fmla="*/ 149 w 566"/>
                  <a:gd name="T7" fmla="*/ 91 h 389"/>
                  <a:gd name="T8" fmla="*/ 0 w 566"/>
                  <a:gd name="T9" fmla="*/ 101 h 389"/>
                  <a:gd name="T10" fmla="*/ 0 w 566"/>
                  <a:gd name="T11" fmla="*/ 389 h 389"/>
                  <a:gd name="T12" fmla="*/ 77 w 566"/>
                  <a:gd name="T13" fmla="*/ 389 h 389"/>
                  <a:gd name="T14" fmla="*/ 149 w 566"/>
                  <a:gd name="T15" fmla="*/ 384 h 389"/>
                  <a:gd name="T16" fmla="*/ 288 w 566"/>
                  <a:gd name="T17" fmla="*/ 365 h 389"/>
                  <a:gd name="T18" fmla="*/ 427 w 566"/>
                  <a:gd name="T19" fmla="*/ 331 h 389"/>
                  <a:gd name="T20" fmla="*/ 566 w 566"/>
                  <a:gd name="T21" fmla="*/ 288 h 389"/>
                  <a:gd name="T22" fmla="*/ 566 w 566"/>
                  <a:gd name="T23" fmla="*/ 0 h 389"/>
                  <a:gd name="T24" fmla="*/ 566 w 566"/>
                  <a:gd name="T25" fmla="*/ 0 h 3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6"/>
                  <a:gd name="T40" fmla="*/ 0 h 389"/>
                  <a:gd name="T41" fmla="*/ 566 w 566"/>
                  <a:gd name="T42" fmla="*/ 389 h 3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6" h="389">
                    <a:moveTo>
                      <a:pt x="566" y="0"/>
                    </a:moveTo>
                    <a:lnTo>
                      <a:pt x="427" y="43"/>
                    </a:lnTo>
                    <a:lnTo>
                      <a:pt x="288" y="72"/>
                    </a:lnTo>
                    <a:lnTo>
                      <a:pt x="149" y="91"/>
                    </a:lnTo>
                    <a:lnTo>
                      <a:pt x="0" y="101"/>
                    </a:lnTo>
                    <a:lnTo>
                      <a:pt x="0" y="389"/>
                    </a:lnTo>
                    <a:lnTo>
                      <a:pt x="77" y="389"/>
                    </a:lnTo>
                    <a:lnTo>
                      <a:pt x="149" y="384"/>
                    </a:lnTo>
                    <a:lnTo>
                      <a:pt x="288" y="365"/>
                    </a:lnTo>
                    <a:lnTo>
                      <a:pt x="427" y="331"/>
                    </a:lnTo>
                    <a:lnTo>
                      <a:pt x="566" y="288"/>
                    </a:lnTo>
                    <a:lnTo>
                      <a:pt x="566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23"/>
              <p:cNvSpPr>
                <a:spLocks/>
              </p:cNvSpPr>
              <p:nvPr/>
            </p:nvSpPr>
            <p:spPr bwMode="auto">
              <a:xfrm>
                <a:off x="1885" y="561"/>
                <a:ext cx="1295" cy="1160"/>
              </a:xfrm>
              <a:custGeom>
                <a:avLst/>
                <a:gdLst>
                  <a:gd name="T0" fmla="*/ 0 w 1295"/>
                  <a:gd name="T1" fmla="*/ 149 h 1160"/>
                  <a:gd name="T2" fmla="*/ 87 w 1295"/>
                  <a:gd name="T3" fmla="*/ 115 h 1160"/>
                  <a:gd name="T4" fmla="*/ 168 w 1295"/>
                  <a:gd name="T5" fmla="*/ 81 h 1160"/>
                  <a:gd name="T6" fmla="*/ 254 w 1295"/>
                  <a:gd name="T7" fmla="*/ 58 h 1160"/>
                  <a:gd name="T8" fmla="*/ 341 w 1295"/>
                  <a:gd name="T9" fmla="*/ 38 h 1160"/>
                  <a:gd name="T10" fmla="*/ 432 w 1295"/>
                  <a:gd name="T11" fmla="*/ 19 h 1160"/>
                  <a:gd name="T12" fmla="*/ 518 w 1295"/>
                  <a:gd name="T13" fmla="*/ 9 h 1160"/>
                  <a:gd name="T14" fmla="*/ 609 w 1295"/>
                  <a:gd name="T15" fmla="*/ 0 h 1160"/>
                  <a:gd name="T16" fmla="*/ 782 w 1295"/>
                  <a:gd name="T17" fmla="*/ 0 h 1160"/>
                  <a:gd name="T18" fmla="*/ 859 w 1295"/>
                  <a:gd name="T19" fmla="*/ 5 h 1160"/>
                  <a:gd name="T20" fmla="*/ 1008 w 1295"/>
                  <a:gd name="T21" fmla="*/ 24 h 1160"/>
                  <a:gd name="T22" fmla="*/ 1152 w 1295"/>
                  <a:gd name="T23" fmla="*/ 58 h 1160"/>
                  <a:gd name="T24" fmla="*/ 1295 w 1295"/>
                  <a:gd name="T25" fmla="*/ 101 h 1160"/>
                  <a:gd name="T26" fmla="*/ 705 w 1295"/>
                  <a:gd name="T27" fmla="*/ 1160 h 1160"/>
                  <a:gd name="T28" fmla="*/ 0 w 1295"/>
                  <a:gd name="T29" fmla="*/ 149 h 1160"/>
                  <a:gd name="T30" fmla="*/ 0 w 1295"/>
                  <a:gd name="T31" fmla="*/ 149 h 11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5"/>
                  <a:gd name="T49" fmla="*/ 0 h 1160"/>
                  <a:gd name="T50" fmla="*/ 1295 w 1295"/>
                  <a:gd name="T51" fmla="*/ 1160 h 11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5" h="1160">
                    <a:moveTo>
                      <a:pt x="0" y="149"/>
                    </a:moveTo>
                    <a:lnTo>
                      <a:pt x="87" y="115"/>
                    </a:lnTo>
                    <a:lnTo>
                      <a:pt x="168" y="81"/>
                    </a:lnTo>
                    <a:lnTo>
                      <a:pt x="254" y="58"/>
                    </a:lnTo>
                    <a:lnTo>
                      <a:pt x="341" y="38"/>
                    </a:lnTo>
                    <a:lnTo>
                      <a:pt x="432" y="19"/>
                    </a:lnTo>
                    <a:lnTo>
                      <a:pt x="518" y="9"/>
                    </a:lnTo>
                    <a:lnTo>
                      <a:pt x="609" y="0"/>
                    </a:lnTo>
                    <a:lnTo>
                      <a:pt x="782" y="0"/>
                    </a:lnTo>
                    <a:lnTo>
                      <a:pt x="859" y="5"/>
                    </a:lnTo>
                    <a:lnTo>
                      <a:pt x="1008" y="24"/>
                    </a:lnTo>
                    <a:lnTo>
                      <a:pt x="1152" y="58"/>
                    </a:lnTo>
                    <a:lnTo>
                      <a:pt x="1295" y="101"/>
                    </a:lnTo>
                    <a:lnTo>
                      <a:pt x="705" y="1160"/>
                    </a:lnTo>
                    <a:lnTo>
                      <a:pt x="0" y="149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24"/>
              <p:cNvSpPr>
                <a:spLocks/>
              </p:cNvSpPr>
              <p:nvPr/>
            </p:nvSpPr>
            <p:spPr bwMode="auto">
              <a:xfrm>
                <a:off x="2590" y="662"/>
                <a:ext cx="1267" cy="1059"/>
              </a:xfrm>
              <a:custGeom>
                <a:avLst/>
                <a:gdLst>
                  <a:gd name="T0" fmla="*/ 590 w 1267"/>
                  <a:gd name="T1" fmla="*/ 0 h 1059"/>
                  <a:gd name="T2" fmla="*/ 701 w 1267"/>
                  <a:gd name="T3" fmla="*/ 43 h 1059"/>
                  <a:gd name="T4" fmla="*/ 802 w 1267"/>
                  <a:gd name="T5" fmla="*/ 91 h 1059"/>
                  <a:gd name="T6" fmla="*/ 893 w 1267"/>
                  <a:gd name="T7" fmla="*/ 143 h 1059"/>
                  <a:gd name="T8" fmla="*/ 979 w 1267"/>
                  <a:gd name="T9" fmla="*/ 206 h 1059"/>
                  <a:gd name="T10" fmla="*/ 1061 w 1267"/>
                  <a:gd name="T11" fmla="*/ 268 h 1059"/>
                  <a:gd name="T12" fmla="*/ 1137 w 1267"/>
                  <a:gd name="T13" fmla="*/ 340 h 1059"/>
                  <a:gd name="T14" fmla="*/ 1204 w 1267"/>
                  <a:gd name="T15" fmla="*/ 417 h 1059"/>
                  <a:gd name="T16" fmla="*/ 1267 w 1267"/>
                  <a:gd name="T17" fmla="*/ 498 h 1059"/>
                  <a:gd name="T18" fmla="*/ 0 w 1267"/>
                  <a:gd name="T19" fmla="*/ 1059 h 1059"/>
                  <a:gd name="T20" fmla="*/ 590 w 1267"/>
                  <a:gd name="T21" fmla="*/ 0 h 10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7"/>
                  <a:gd name="T34" fmla="*/ 0 h 1059"/>
                  <a:gd name="T35" fmla="*/ 1267 w 1267"/>
                  <a:gd name="T36" fmla="*/ 1059 h 10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7" h="1059">
                    <a:moveTo>
                      <a:pt x="590" y="0"/>
                    </a:moveTo>
                    <a:lnTo>
                      <a:pt x="701" y="43"/>
                    </a:lnTo>
                    <a:lnTo>
                      <a:pt x="802" y="91"/>
                    </a:lnTo>
                    <a:lnTo>
                      <a:pt x="893" y="143"/>
                    </a:lnTo>
                    <a:lnTo>
                      <a:pt x="979" y="206"/>
                    </a:lnTo>
                    <a:lnTo>
                      <a:pt x="1061" y="268"/>
                    </a:lnTo>
                    <a:lnTo>
                      <a:pt x="1137" y="340"/>
                    </a:lnTo>
                    <a:lnTo>
                      <a:pt x="1204" y="417"/>
                    </a:lnTo>
                    <a:lnTo>
                      <a:pt x="1267" y="498"/>
                    </a:lnTo>
                    <a:lnTo>
                      <a:pt x="0" y="1059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0E7F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25"/>
              <p:cNvSpPr>
                <a:spLocks/>
              </p:cNvSpPr>
              <p:nvPr/>
            </p:nvSpPr>
            <p:spPr bwMode="auto">
              <a:xfrm>
                <a:off x="2590" y="1160"/>
                <a:ext cx="1449" cy="561"/>
              </a:xfrm>
              <a:custGeom>
                <a:avLst/>
                <a:gdLst>
                  <a:gd name="T0" fmla="*/ 1267 w 1449"/>
                  <a:gd name="T1" fmla="*/ 0 h 561"/>
                  <a:gd name="T2" fmla="*/ 1310 w 1449"/>
                  <a:gd name="T3" fmla="*/ 68 h 561"/>
                  <a:gd name="T4" fmla="*/ 1348 w 1449"/>
                  <a:gd name="T5" fmla="*/ 135 h 561"/>
                  <a:gd name="T6" fmla="*/ 1377 w 1449"/>
                  <a:gd name="T7" fmla="*/ 202 h 561"/>
                  <a:gd name="T8" fmla="*/ 1406 w 1449"/>
                  <a:gd name="T9" fmla="*/ 274 h 561"/>
                  <a:gd name="T10" fmla="*/ 1425 w 1449"/>
                  <a:gd name="T11" fmla="*/ 341 h 561"/>
                  <a:gd name="T12" fmla="*/ 1440 w 1449"/>
                  <a:gd name="T13" fmla="*/ 413 h 561"/>
                  <a:gd name="T14" fmla="*/ 1444 w 1449"/>
                  <a:gd name="T15" fmla="*/ 485 h 561"/>
                  <a:gd name="T16" fmla="*/ 1449 w 1449"/>
                  <a:gd name="T17" fmla="*/ 561 h 561"/>
                  <a:gd name="T18" fmla="*/ 0 w 1449"/>
                  <a:gd name="T19" fmla="*/ 561 h 561"/>
                  <a:gd name="T20" fmla="*/ 1267 w 1449"/>
                  <a:gd name="T21" fmla="*/ 0 h 5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9"/>
                  <a:gd name="T34" fmla="*/ 0 h 561"/>
                  <a:gd name="T35" fmla="*/ 1449 w 1449"/>
                  <a:gd name="T36" fmla="*/ 561 h 5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9" h="561">
                    <a:moveTo>
                      <a:pt x="1267" y="0"/>
                    </a:moveTo>
                    <a:lnTo>
                      <a:pt x="1310" y="68"/>
                    </a:lnTo>
                    <a:lnTo>
                      <a:pt x="1348" y="135"/>
                    </a:lnTo>
                    <a:lnTo>
                      <a:pt x="1377" y="202"/>
                    </a:lnTo>
                    <a:lnTo>
                      <a:pt x="1406" y="274"/>
                    </a:lnTo>
                    <a:lnTo>
                      <a:pt x="1425" y="341"/>
                    </a:lnTo>
                    <a:lnTo>
                      <a:pt x="1440" y="413"/>
                    </a:lnTo>
                    <a:lnTo>
                      <a:pt x="1444" y="485"/>
                    </a:lnTo>
                    <a:lnTo>
                      <a:pt x="1449" y="561"/>
                    </a:lnTo>
                    <a:lnTo>
                      <a:pt x="0" y="561"/>
                    </a:lnTo>
                    <a:lnTo>
                      <a:pt x="1267" y="0"/>
                    </a:lnTo>
                    <a:close/>
                  </a:path>
                </a:pathLst>
              </a:custGeom>
              <a:solidFill>
                <a:srgbClr val="39D7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26"/>
              <p:cNvSpPr>
                <a:spLocks/>
              </p:cNvSpPr>
              <p:nvPr/>
            </p:nvSpPr>
            <p:spPr bwMode="auto">
              <a:xfrm>
                <a:off x="2590" y="662"/>
                <a:ext cx="1267" cy="1059"/>
              </a:xfrm>
              <a:custGeom>
                <a:avLst/>
                <a:gdLst>
                  <a:gd name="T0" fmla="*/ 590 w 1267"/>
                  <a:gd name="T1" fmla="*/ 0 h 1059"/>
                  <a:gd name="T2" fmla="*/ 701 w 1267"/>
                  <a:gd name="T3" fmla="*/ 43 h 1059"/>
                  <a:gd name="T4" fmla="*/ 802 w 1267"/>
                  <a:gd name="T5" fmla="*/ 91 h 1059"/>
                  <a:gd name="T6" fmla="*/ 893 w 1267"/>
                  <a:gd name="T7" fmla="*/ 143 h 1059"/>
                  <a:gd name="T8" fmla="*/ 979 w 1267"/>
                  <a:gd name="T9" fmla="*/ 206 h 1059"/>
                  <a:gd name="T10" fmla="*/ 1061 w 1267"/>
                  <a:gd name="T11" fmla="*/ 268 h 1059"/>
                  <a:gd name="T12" fmla="*/ 1137 w 1267"/>
                  <a:gd name="T13" fmla="*/ 340 h 1059"/>
                  <a:gd name="T14" fmla="*/ 1204 w 1267"/>
                  <a:gd name="T15" fmla="*/ 417 h 1059"/>
                  <a:gd name="T16" fmla="*/ 1267 w 1267"/>
                  <a:gd name="T17" fmla="*/ 498 h 1059"/>
                  <a:gd name="T18" fmla="*/ 0 w 1267"/>
                  <a:gd name="T19" fmla="*/ 1059 h 1059"/>
                  <a:gd name="T20" fmla="*/ 590 w 1267"/>
                  <a:gd name="T21" fmla="*/ 0 h 1059"/>
                  <a:gd name="T22" fmla="*/ 590 w 1267"/>
                  <a:gd name="T23" fmla="*/ 0 h 10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67"/>
                  <a:gd name="T37" fmla="*/ 0 h 1059"/>
                  <a:gd name="T38" fmla="*/ 1267 w 1267"/>
                  <a:gd name="T39" fmla="*/ 1059 h 10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67" h="1059">
                    <a:moveTo>
                      <a:pt x="590" y="0"/>
                    </a:moveTo>
                    <a:lnTo>
                      <a:pt x="701" y="43"/>
                    </a:lnTo>
                    <a:lnTo>
                      <a:pt x="802" y="91"/>
                    </a:lnTo>
                    <a:lnTo>
                      <a:pt x="893" y="143"/>
                    </a:lnTo>
                    <a:lnTo>
                      <a:pt x="979" y="206"/>
                    </a:lnTo>
                    <a:lnTo>
                      <a:pt x="1061" y="268"/>
                    </a:lnTo>
                    <a:lnTo>
                      <a:pt x="1137" y="340"/>
                    </a:lnTo>
                    <a:lnTo>
                      <a:pt x="1204" y="417"/>
                    </a:lnTo>
                    <a:lnTo>
                      <a:pt x="1267" y="498"/>
                    </a:lnTo>
                    <a:lnTo>
                      <a:pt x="0" y="1059"/>
                    </a:lnTo>
                    <a:lnTo>
                      <a:pt x="590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27"/>
              <p:cNvSpPr>
                <a:spLocks/>
              </p:cNvSpPr>
              <p:nvPr/>
            </p:nvSpPr>
            <p:spPr bwMode="auto">
              <a:xfrm>
                <a:off x="2590" y="1160"/>
                <a:ext cx="1449" cy="561"/>
              </a:xfrm>
              <a:custGeom>
                <a:avLst/>
                <a:gdLst>
                  <a:gd name="T0" fmla="*/ 1267 w 1449"/>
                  <a:gd name="T1" fmla="*/ 0 h 561"/>
                  <a:gd name="T2" fmla="*/ 1310 w 1449"/>
                  <a:gd name="T3" fmla="*/ 68 h 561"/>
                  <a:gd name="T4" fmla="*/ 1348 w 1449"/>
                  <a:gd name="T5" fmla="*/ 135 h 561"/>
                  <a:gd name="T6" fmla="*/ 1377 w 1449"/>
                  <a:gd name="T7" fmla="*/ 202 h 561"/>
                  <a:gd name="T8" fmla="*/ 1406 w 1449"/>
                  <a:gd name="T9" fmla="*/ 274 h 561"/>
                  <a:gd name="T10" fmla="*/ 1425 w 1449"/>
                  <a:gd name="T11" fmla="*/ 341 h 561"/>
                  <a:gd name="T12" fmla="*/ 1440 w 1449"/>
                  <a:gd name="T13" fmla="*/ 413 h 561"/>
                  <a:gd name="T14" fmla="*/ 1444 w 1449"/>
                  <a:gd name="T15" fmla="*/ 485 h 561"/>
                  <a:gd name="T16" fmla="*/ 1449 w 1449"/>
                  <a:gd name="T17" fmla="*/ 561 h 561"/>
                  <a:gd name="T18" fmla="*/ 0 w 1449"/>
                  <a:gd name="T19" fmla="*/ 561 h 561"/>
                  <a:gd name="T20" fmla="*/ 1267 w 1449"/>
                  <a:gd name="T21" fmla="*/ 0 h 561"/>
                  <a:gd name="T22" fmla="*/ 1267 w 1449"/>
                  <a:gd name="T23" fmla="*/ 0 h 5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9"/>
                  <a:gd name="T37" fmla="*/ 0 h 561"/>
                  <a:gd name="T38" fmla="*/ 1449 w 1449"/>
                  <a:gd name="T39" fmla="*/ 561 h 5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9" h="561">
                    <a:moveTo>
                      <a:pt x="1267" y="0"/>
                    </a:moveTo>
                    <a:lnTo>
                      <a:pt x="1310" y="68"/>
                    </a:lnTo>
                    <a:lnTo>
                      <a:pt x="1348" y="135"/>
                    </a:lnTo>
                    <a:lnTo>
                      <a:pt x="1377" y="202"/>
                    </a:lnTo>
                    <a:lnTo>
                      <a:pt x="1406" y="274"/>
                    </a:lnTo>
                    <a:lnTo>
                      <a:pt x="1425" y="341"/>
                    </a:lnTo>
                    <a:lnTo>
                      <a:pt x="1440" y="413"/>
                    </a:lnTo>
                    <a:lnTo>
                      <a:pt x="1444" y="485"/>
                    </a:lnTo>
                    <a:lnTo>
                      <a:pt x="1449" y="561"/>
                    </a:lnTo>
                    <a:lnTo>
                      <a:pt x="0" y="561"/>
                    </a:lnTo>
                    <a:lnTo>
                      <a:pt x="1267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28"/>
              <p:cNvSpPr>
                <a:spLocks/>
              </p:cNvSpPr>
              <p:nvPr/>
            </p:nvSpPr>
            <p:spPr bwMode="auto">
              <a:xfrm>
                <a:off x="2590" y="1721"/>
                <a:ext cx="1449" cy="182"/>
              </a:xfrm>
              <a:custGeom>
                <a:avLst/>
                <a:gdLst>
                  <a:gd name="T0" fmla="*/ 1449 w 1449"/>
                  <a:gd name="T1" fmla="*/ 0 h 182"/>
                  <a:gd name="T2" fmla="*/ 1444 w 1449"/>
                  <a:gd name="T3" fmla="*/ 92 h 182"/>
                  <a:gd name="T4" fmla="*/ 1430 w 1449"/>
                  <a:gd name="T5" fmla="*/ 182 h 182"/>
                  <a:gd name="T6" fmla="*/ 0 w 1449"/>
                  <a:gd name="T7" fmla="*/ 0 h 182"/>
                  <a:gd name="T8" fmla="*/ 1449 w 1449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9"/>
                  <a:gd name="T16" fmla="*/ 0 h 182"/>
                  <a:gd name="T17" fmla="*/ 1449 w 1449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9" h="182">
                    <a:moveTo>
                      <a:pt x="1449" y="0"/>
                    </a:moveTo>
                    <a:lnTo>
                      <a:pt x="1444" y="92"/>
                    </a:lnTo>
                    <a:lnTo>
                      <a:pt x="1430" y="182"/>
                    </a:lnTo>
                    <a:lnTo>
                      <a:pt x="0" y="0"/>
                    </a:lnTo>
                    <a:lnTo>
                      <a:pt x="1449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29"/>
              <p:cNvSpPr>
                <a:spLocks/>
              </p:cNvSpPr>
              <p:nvPr/>
            </p:nvSpPr>
            <p:spPr bwMode="auto">
              <a:xfrm>
                <a:off x="2590" y="1721"/>
                <a:ext cx="1430" cy="379"/>
              </a:xfrm>
              <a:custGeom>
                <a:avLst/>
                <a:gdLst>
                  <a:gd name="T0" fmla="*/ 1430 w 1430"/>
                  <a:gd name="T1" fmla="*/ 182 h 379"/>
                  <a:gd name="T2" fmla="*/ 1406 w 1430"/>
                  <a:gd name="T3" fmla="*/ 283 h 379"/>
                  <a:gd name="T4" fmla="*/ 1392 w 1430"/>
                  <a:gd name="T5" fmla="*/ 331 h 379"/>
                  <a:gd name="T6" fmla="*/ 1372 w 1430"/>
                  <a:gd name="T7" fmla="*/ 379 h 379"/>
                  <a:gd name="T8" fmla="*/ 0 w 1430"/>
                  <a:gd name="T9" fmla="*/ 0 h 379"/>
                  <a:gd name="T10" fmla="*/ 1430 w 1430"/>
                  <a:gd name="T11" fmla="*/ 182 h 3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0"/>
                  <a:gd name="T19" fmla="*/ 0 h 379"/>
                  <a:gd name="T20" fmla="*/ 1430 w 1430"/>
                  <a:gd name="T21" fmla="*/ 379 h 3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0" h="379">
                    <a:moveTo>
                      <a:pt x="1430" y="182"/>
                    </a:moveTo>
                    <a:lnTo>
                      <a:pt x="1406" y="283"/>
                    </a:lnTo>
                    <a:lnTo>
                      <a:pt x="1392" y="331"/>
                    </a:lnTo>
                    <a:lnTo>
                      <a:pt x="1372" y="379"/>
                    </a:lnTo>
                    <a:lnTo>
                      <a:pt x="0" y="0"/>
                    </a:lnTo>
                    <a:lnTo>
                      <a:pt x="1430" y="182"/>
                    </a:lnTo>
                    <a:close/>
                  </a:path>
                </a:pathLst>
              </a:custGeom>
              <a:solidFill>
                <a:srgbClr val="7F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30"/>
              <p:cNvSpPr>
                <a:spLocks/>
              </p:cNvSpPr>
              <p:nvPr/>
            </p:nvSpPr>
            <p:spPr bwMode="auto">
              <a:xfrm>
                <a:off x="2590" y="1721"/>
                <a:ext cx="1449" cy="182"/>
              </a:xfrm>
              <a:custGeom>
                <a:avLst/>
                <a:gdLst>
                  <a:gd name="T0" fmla="*/ 1449 w 1449"/>
                  <a:gd name="T1" fmla="*/ 0 h 182"/>
                  <a:gd name="T2" fmla="*/ 1444 w 1449"/>
                  <a:gd name="T3" fmla="*/ 92 h 182"/>
                  <a:gd name="T4" fmla="*/ 1430 w 1449"/>
                  <a:gd name="T5" fmla="*/ 182 h 182"/>
                  <a:gd name="T6" fmla="*/ 0 w 1449"/>
                  <a:gd name="T7" fmla="*/ 0 h 182"/>
                  <a:gd name="T8" fmla="*/ 1449 w 1449"/>
                  <a:gd name="T9" fmla="*/ 0 h 182"/>
                  <a:gd name="T10" fmla="*/ 1449 w 1449"/>
                  <a:gd name="T11" fmla="*/ 0 h 1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9"/>
                  <a:gd name="T19" fmla="*/ 0 h 182"/>
                  <a:gd name="T20" fmla="*/ 1449 w 1449"/>
                  <a:gd name="T21" fmla="*/ 182 h 1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9" h="182">
                    <a:moveTo>
                      <a:pt x="1449" y="0"/>
                    </a:moveTo>
                    <a:lnTo>
                      <a:pt x="1444" y="92"/>
                    </a:lnTo>
                    <a:lnTo>
                      <a:pt x="1430" y="182"/>
                    </a:lnTo>
                    <a:lnTo>
                      <a:pt x="0" y="0"/>
                    </a:lnTo>
                    <a:lnTo>
                      <a:pt x="1449" y="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31"/>
              <p:cNvSpPr>
                <a:spLocks/>
              </p:cNvSpPr>
              <p:nvPr/>
            </p:nvSpPr>
            <p:spPr bwMode="auto">
              <a:xfrm>
                <a:off x="2590" y="1721"/>
                <a:ext cx="1430" cy="379"/>
              </a:xfrm>
              <a:custGeom>
                <a:avLst/>
                <a:gdLst>
                  <a:gd name="T0" fmla="*/ 1430 w 1430"/>
                  <a:gd name="T1" fmla="*/ 182 h 379"/>
                  <a:gd name="T2" fmla="*/ 1406 w 1430"/>
                  <a:gd name="T3" fmla="*/ 283 h 379"/>
                  <a:gd name="T4" fmla="*/ 1392 w 1430"/>
                  <a:gd name="T5" fmla="*/ 331 h 379"/>
                  <a:gd name="T6" fmla="*/ 1372 w 1430"/>
                  <a:gd name="T7" fmla="*/ 379 h 379"/>
                  <a:gd name="T8" fmla="*/ 0 w 1430"/>
                  <a:gd name="T9" fmla="*/ 0 h 379"/>
                  <a:gd name="T10" fmla="*/ 1430 w 1430"/>
                  <a:gd name="T11" fmla="*/ 182 h 379"/>
                  <a:gd name="T12" fmla="*/ 1430 w 1430"/>
                  <a:gd name="T13" fmla="*/ 182 h 3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0"/>
                  <a:gd name="T22" fmla="*/ 0 h 379"/>
                  <a:gd name="T23" fmla="*/ 1430 w 1430"/>
                  <a:gd name="T24" fmla="*/ 379 h 3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0" h="379">
                    <a:moveTo>
                      <a:pt x="1430" y="182"/>
                    </a:moveTo>
                    <a:lnTo>
                      <a:pt x="1406" y="283"/>
                    </a:lnTo>
                    <a:lnTo>
                      <a:pt x="1392" y="331"/>
                    </a:lnTo>
                    <a:lnTo>
                      <a:pt x="1372" y="379"/>
                    </a:lnTo>
                    <a:lnTo>
                      <a:pt x="0" y="0"/>
                    </a:lnTo>
                    <a:lnTo>
                      <a:pt x="1430" y="18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32"/>
              <p:cNvSpPr>
                <a:spLocks/>
              </p:cNvSpPr>
              <p:nvPr/>
            </p:nvSpPr>
            <p:spPr bwMode="auto">
              <a:xfrm>
                <a:off x="2590" y="1721"/>
                <a:ext cx="1372" cy="417"/>
              </a:xfrm>
              <a:custGeom>
                <a:avLst/>
                <a:gdLst>
                  <a:gd name="T0" fmla="*/ 1372 w 1372"/>
                  <a:gd name="T1" fmla="*/ 379 h 417"/>
                  <a:gd name="T2" fmla="*/ 1353 w 1372"/>
                  <a:gd name="T3" fmla="*/ 417 h 417"/>
                  <a:gd name="T4" fmla="*/ 0 w 1372"/>
                  <a:gd name="T5" fmla="*/ 0 h 417"/>
                  <a:gd name="T6" fmla="*/ 1372 w 1372"/>
                  <a:gd name="T7" fmla="*/ 379 h 4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2"/>
                  <a:gd name="T13" fmla="*/ 0 h 417"/>
                  <a:gd name="T14" fmla="*/ 1372 w 1372"/>
                  <a:gd name="T15" fmla="*/ 417 h 4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2" h="417">
                    <a:moveTo>
                      <a:pt x="1372" y="379"/>
                    </a:moveTo>
                    <a:lnTo>
                      <a:pt x="1353" y="417"/>
                    </a:lnTo>
                    <a:lnTo>
                      <a:pt x="0" y="0"/>
                    </a:lnTo>
                    <a:lnTo>
                      <a:pt x="1372" y="379"/>
                    </a:lnTo>
                    <a:close/>
                  </a:path>
                </a:pathLst>
              </a:custGeom>
              <a:solidFill>
                <a:srgbClr val="00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33"/>
              <p:cNvSpPr>
                <a:spLocks/>
              </p:cNvSpPr>
              <p:nvPr/>
            </p:nvSpPr>
            <p:spPr bwMode="auto">
              <a:xfrm>
                <a:off x="2590" y="1721"/>
                <a:ext cx="1353" cy="763"/>
              </a:xfrm>
              <a:custGeom>
                <a:avLst/>
                <a:gdLst>
                  <a:gd name="T0" fmla="*/ 1353 w 1353"/>
                  <a:gd name="T1" fmla="*/ 417 h 763"/>
                  <a:gd name="T2" fmla="*/ 1300 w 1353"/>
                  <a:gd name="T3" fmla="*/ 513 h 763"/>
                  <a:gd name="T4" fmla="*/ 1243 w 1353"/>
                  <a:gd name="T5" fmla="*/ 600 h 763"/>
                  <a:gd name="T6" fmla="*/ 1176 w 1353"/>
                  <a:gd name="T7" fmla="*/ 681 h 763"/>
                  <a:gd name="T8" fmla="*/ 1094 w 1353"/>
                  <a:gd name="T9" fmla="*/ 763 h 763"/>
                  <a:gd name="T10" fmla="*/ 0 w 1353"/>
                  <a:gd name="T11" fmla="*/ 0 h 763"/>
                  <a:gd name="T12" fmla="*/ 1353 w 1353"/>
                  <a:gd name="T13" fmla="*/ 417 h 7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3"/>
                  <a:gd name="T22" fmla="*/ 0 h 763"/>
                  <a:gd name="T23" fmla="*/ 1353 w 1353"/>
                  <a:gd name="T24" fmla="*/ 763 h 7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3" h="763">
                    <a:moveTo>
                      <a:pt x="1353" y="417"/>
                    </a:moveTo>
                    <a:lnTo>
                      <a:pt x="1300" y="513"/>
                    </a:lnTo>
                    <a:lnTo>
                      <a:pt x="1243" y="600"/>
                    </a:lnTo>
                    <a:lnTo>
                      <a:pt x="1176" y="681"/>
                    </a:lnTo>
                    <a:lnTo>
                      <a:pt x="1094" y="763"/>
                    </a:lnTo>
                    <a:lnTo>
                      <a:pt x="0" y="0"/>
                    </a:lnTo>
                    <a:lnTo>
                      <a:pt x="1353" y="417"/>
                    </a:lnTo>
                    <a:close/>
                  </a:path>
                </a:pathLst>
              </a:custGeom>
              <a:solidFill>
                <a:srgbClr val="0000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34"/>
              <p:cNvSpPr>
                <a:spLocks/>
              </p:cNvSpPr>
              <p:nvPr/>
            </p:nvSpPr>
            <p:spPr bwMode="auto">
              <a:xfrm>
                <a:off x="2590" y="1721"/>
                <a:ext cx="1372" cy="417"/>
              </a:xfrm>
              <a:custGeom>
                <a:avLst/>
                <a:gdLst>
                  <a:gd name="T0" fmla="*/ 1372 w 1372"/>
                  <a:gd name="T1" fmla="*/ 379 h 417"/>
                  <a:gd name="T2" fmla="*/ 1353 w 1372"/>
                  <a:gd name="T3" fmla="*/ 417 h 417"/>
                  <a:gd name="T4" fmla="*/ 0 w 1372"/>
                  <a:gd name="T5" fmla="*/ 0 h 417"/>
                  <a:gd name="T6" fmla="*/ 1372 w 1372"/>
                  <a:gd name="T7" fmla="*/ 379 h 417"/>
                  <a:gd name="T8" fmla="*/ 1372 w 1372"/>
                  <a:gd name="T9" fmla="*/ 379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2"/>
                  <a:gd name="T16" fmla="*/ 0 h 417"/>
                  <a:gd name="T17" fmla="*/ 1372 w 1372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2" h="417">
                    <a:moveTo>
                      <a:pt x="1372" y="379"/>
                    </a:moveTo>
                    <a:lnTo>
                      <a:pt x="1353" y="417"/>
                    </a:lnTo>
                    <a:lnTo>
                      <a:pt x="0" y="0"/>
                    </a:lnTo>
                    <a:lnTo>
                      <a:pt x="1372" y="379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35"/>
              <p:cNvSpPr>
                <a:spLocks/>
              </p:cNvSpPr>
              <p:nvPr/>
            </p:nvSpPr>
            <p:spPr bwMode="auto">
              <a:xfrm>
                <a:off x="2590" y="1721"/>
                <a:ext cx="1353" cy="763"/>
              </a:xfrm>
              <a:custGeom>
                <a:avLst/>
                <a:gdLst>
                  <a:gd name="T0" fmla="*/ 1353 w 1353"/>
                  <a:gd name="T1" fmla="*/ 417 h 763"/>
                  <a:gd name="T2" fmla="*/ 1300 w 1353"/>
                  <a:gd name="T3" fmla="*/ 513 h 763"/>
                  <a:gd name="T4" fmla="*/ 1243 w 1353"/>
                  <a:gd name="T5" fmla="*/ 600 h 763"/>
                  <a:gd name="T6" fmla="*/ 1176 w 1353"/>
                  <a:gd name="T7" fmla="*/ 681 h 763"/>
                  <a:gd name="T8" fmla="*/ 1094 w 1353"/>
                  <a:gd name="T9" fmla="*/ 763 h 763"/>
                  <a:gd name="T10" fmla="*/ 0 w 1353"/>
                  <a:gd name="T11" fmla="*/ 0 h 763"/>
                  <a:gd name="T12" fmla="*/ 1353 w 1353"/>
                  <a:gd name="T13" fmla="*/ 417 h 763"/>
                  <a:gd name="T14" fmla="*/ 1353 w 1353"/>
                  <a:gd name="T15" fmla="*/ 417 h 7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53"/>
                  <a:gd name="T25" fmla="*/ 0 h 763"/>
                  <a:gd name="T26" fmla="*/ 1353 w 1353"/>
                  <a:gd name="T27" fmla="*/ 763 h 7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53" h="763">
                    <a:moveTo>
                      <a:pt x="1353" y="417"/>
                    </a:moveTo>
                    <a:lnTo>
                      <a:pt x="1300" y="513"/>
                    </a:lnTo>
                    <a:lnTo>
                      <a:pt x="1243" y="600"/>
                    </a:lnTo>
                    <a:lnTo>
                      <a:pt x="1176" y="681"/>
                    </a:lnTo>
                    <a:lnTo>
                      <a:pt x="1094" y="763"/>
                    </a:lnTo>
                    <a:lnTo>
                      <a:pt x="0" y="0"/>
                    </a:lnTo>
                    <a:lnTo>
                      <a:pt x="1353" y="417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36"/>
              <p:cNvSpPr>
                <a:spLocks/>
              </p:cNvSpPr>
              <p:nvPr/>
            </p:nvSpPr>
            <p:spPr bwMode="auto">
              <a:xfrm>
                <a:off x="2590" y="1721"/>
                <a:ext cx="1094" cy="792"/>
              </a:xfrm>
              <a:custGeom>
                <a:avLst/>
                <a:gdLst>
                  <a:gd name="T0" fmla="*/ 1094 w 1094"/>
                  <a:gd name="T1" fmla="*/ 763 h 792"/>
                  <a:gd name="T2" fmla="*/ 1080 w 1094"/>
                  <a:gd name="T3" fmla="*/ 777 h 792"/>
                  <a:gd name="T4" fmla="*/ 1061 w 1094"/>
                  <a:gd name="T5" fmla="*/ 792 h 792"/>
                  <a:gd name="T6" fmla="*/ 0 w 1094"/>
                  <a:gd name="T7" fmla="*/ 0 h 792"/>
                  <a:gd name="T8" fmla="*/ 1094 w 1094"/>
                  <a:gd name="T9" fmla="*/ 763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4"/>
                  <a:gd name="T16" fmla="*/ 0 h 792"/>
                  <a:gd name="T17" fmla="*/ 1094 w 1094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4" h="792">
                    <a:moveTo>
                      <a:pt x="1094" y="763"/>
                    </a:moveTo>
                    <a:lnTo>
                      <a:pt x="1080" y="777"/>
                    </a:lnTo>
                    <a:lnTo>
                      <a:pt x="1061" y="792"/>
                    </a:lnTo>
                    <a:lnTo>
                      <a:pt x="0" y="0"/>
                    </a:lnTo>
                    <a:lnTo>
                      <a:pt x="1094" y="76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37"/>
              <p:cNvSpPr>
                <a:spLocks/>
              </p:cNvSpPr>
              <p:nvPr/>
            </p:nvSpPr>
            <p:spPr bwMode="auto">
              <a:xfrm>
                <a:off x="2590" y="1721"/>
                <a:ext cx="1061" cy="820"/>
              </a:xfrm>
              <a:custGeom>
                <a:avLst/>
                <a:gdLst>
                  <a:gd name="T0" fmla="*/ 1061 w 1061"/>
                  <a:gd name="T1" fmla="*/ 792 h 820"/>
                  <a:gd name="T2" fmla="*/ 1041 w 1061"/>
                  <a:gd name="T3" fmla="*/ 806 h 820"/>
                  <a:gd name="T4" fmla="*/ 1027 w 1061"/>
                  <a:gd name="T5" fmla="*/ 820 h 820"/>
                  <a:gd name="T6" fmla="*/ 0 w 1061"/>
                  <a:gd name="T7" fmla="*/ 0 h 820"/>
                  <a:gd name="T8" fmla="*/ 1061 w 1061"/>
                  <a:gd name="T9" fmla="*/ 792 h 8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1"/>
                  <a:gd name="T16" fmla="*/ 0 h 820"/>
                  <a:gd name="T17" fmla="*/ 1061 w 1061"/>
                  <a:gd name="T18" fmla="*/ 820 h 8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1" h="820">
                    <a:moveTo>
                      <a:pt x="1061" y="792"/>
                    </a:moveTo>
                    <a:lnTo>
                      <a:pt x="1041" y="806"/>
                    </a:lnTo>
                    <a:lnTo>
                      <a:pt x="1027" y="820"/>
                    </a:lnTo>
                    <a:lnTo>
                      <a:pt x="0" y="0"/>
                    </a:lnTo>
                    <a:lnTo>
                      <a:pt x="1061" y="792"/>
                    </a:lnTo>
                    <a:close/>
                  </a:path>
                </a:pathLst>
              </a:custGeom>
              <a:solidFill>
                <a:srgbClr val="1B7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38"/>
              <p:cNvSpPr>
                <a:spLocks/>
              </p:cNvSpPr>
              <p:nvPr/>
            </p:nvSpPr>
            <p:spPr bwMode="auto">
              <a:xfrm>
                <a:off x="2590" y="1721"/>
                <a:ext cx="1094" cy="792"/>
              </a:xfrm>
              <a:custGeom>
                <a:avLst/>
                <a:gdLst>
                  <a:gd name="T0" fmla="*/ 1094 w 1094"/>
                  <a:gd name="T1" fmla="*/ 763 h 792"/>
                  <a:gd name="T2" fmla="*/ 1080 w 1094"/>
                  <a:gd name="T3" fmla="*/ 777 h 792"/>
                  <a:gd name="T4" fmla="*/ 1061 w 1094"/>
                  <a:gd name="T5" fmla="*/ 792 h 792"/>
                  <a:gd name="T6" fmla="*/ 0 w 1094"/>
                  <a:gd name="T7" fmla="*/ 0 h 792"/>
                  <a:gd name="T8" fmla="*/ 1094 w 1094"/>
                  <a:gd name="T9" fmla="*/ 763 h 792"/>
                  <a:gd name="T10" fmla="*/ 1094 w 1094"/>
                  <a:gd name="T11" fmla="*/ 763 h 7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792"/>
                  <a:gd name="T20" fmla="*/ 1094 w 1094"/>
                  <a:gd name="T21" fmla="*/ 792 h 7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792">
                    <a:moveTo>
                      <a:pt x="1094" y="763"/>
                    </a:moveTo>
                    <a:lnTo>
                      <a:pt x="1080" y="777"/>
                    </a:lnTo>
                    <a:lnTo>
                      <a:pt x="1061" y="792"/>
                    </a:lnTo>
                    <a:lnTo>
                      <a:pt x="0" y="0"/>
                    </a:lnTo>
                    <a:lnTo>
                      <a:pt x="1094" y="763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39"/>
              <p:cNvSpPr>
                <a:spLocks/>
              </p:cNvSpPr>
              <p:nvPr/>
            </p:nvSpPr>
            <p:spPr bwMode="auto">
              <a:xfrm>
                <a:off x="2590" y="1721"/>
                <a:ext cx="1061" cy="820"/>
              </a:xfrm>
              <a:custGeom>
                <a:avLst/>
                <a:gdLst>
                  <a:gd name="T0" fmla="*/ 1061 w 1061"/>
                  <a:gd name="T1" fmla="*/ 792 h 820"/>
                  <a:gd name="T2" fmla="*/ 1041 w 1061"/>
                  <a:gd name="T3" fmla="*/ 806 h 820"/>
                  <a:gd name="T4" fmla="*/ 1027 w 1061"/>
                  <a:gd name="T5" fmla="*/ 820 h 820"/>
                  <a:gd name="T6" fmla="*/ 0 w 1061"/>
                  <a:gd name="T7" fmla="*/ 0 h 820"/>
                  <a:gd name="T8" fmla="*/ 1061 w 1061"/>
                  <a:gd name="T9" fmla="*/ 792 h 820"/>
                  <a:gd name="T10" fmla="*/ 1061 w 1061"/>
                  <a:gd name="T11" fmla="*/ 792 h 8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1"/>
                  <a:gd name="T19" fmla="*/ 0 h 820"/>
                  <a:gd name="T20" fmla="*/ 1061 w 1061"/>
                  <a:gd name="T21" fmla="*/ 820 h 8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1" h="820">
                    <a:moveTo>
                      <a:pt x="1061" y="792"/>
                    </a:moveTo>
                    <a:lnTo>
                      <a:pt x="1041" y="806"/>
                    </a:lnTo>
                    <a:lnTo>
                      <a:pt x="1027" y="820"/>
                    </a:lnTo>
                    <a:lnTo>
                      <a:pt x="0" y="0"/>
                    </a:lnTo>
                    <a:lnTo>
                      <a:pt x="1061" y="792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40"/>
              <p:cNvSpPr>
                <a:spLocks/>
              </p:cNvSpPr>
              <p:nvPr/>
            </p:nvSpPr>
            <p:spPr bwMode="auto">
              <a:xfrm>
                <a:off x="2590" y="1721"/>
                <a:ext cx="1027" cy="1060"/>
              </a:xfrm>
              <a:custGeom>
                <a:avLst/>
                <a:gdLst>
                  <a:gd name="T0" fmla="*/ 1027 w 1027"/>
                  <a:gd name="T1" fmla="*/ 820 h 1060"/>
                  <a:gd name="T2" fmla="*/ 926 w 1027"/>
                  <a:gd name="T3" fmla="*/ 892 h 1060"/>
                  <a:gd name="T4" fmla="*/ 826 w 1027"/>
                  <a:gd name="T5" fmla="*/ 955 h 1060"/>
                  <a:gd name="T6" fmla="*/ 710 w 1027"/>
                  <a:gd name="T7" fmla="*/ 1012 h 1060"/>
                  <a:gd name="T8" fmla="*/ 590 w 1027"/>
                  <a:gd name="T9" fmla="*/ 1060 h 1060"/>
                  <a:gd name="T10" fmla="*/ 0 w 1027"/>
                  <a:gd name="T11" fmla="*/ 0 h 1060"/>
                  <a:gd name="T12" fmla="*/ 1027 w 1027"/>
                  <a:gd name="T13" fmla="*/ 820 h 10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7"/>
                  <a:gd name="T22" fmla="*/ 0 h 1060"/>
                  <a:gd name="T23" fmla="*/ 1027 w 1027"/>
                  <a:gd name="T24" fmla="*/ 1060 h 10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7" h="1060">
                    <a:moveTo>
                      <a:pt x="1027" y="820"/>
                    </a:moveTo>
                    <a:lnTo>
                      <a:pt x="926" y="892"/>
                    </a:lnTo>
                    <a:lnTo>
                      <a:pt x="826" y="955"/>
                    </a:lnTo>
                    <a:lnTo>
                      <a:pt x="710" y="1012"/>
                    </a:lnTo>
                    <a:lnTo>
                      <a:pt x="590" y="1060"/>
                    </a:lnTo>
                    <a:lnTo>
                      <a:pt x="0" y="0"/>
                    </a:lnTo>
                    <a:lnTo>
                      <a:pt x="1027" y="820"/>
                    </a:lnTo>
                    <a:close/>
                  </a:path>
                </a:pathLst>
              </a:custGeom>
              <a:solidFill>
                <a:srgbClr val="774F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41"/>
              <p:cNvSpPr>
                <a:spLocks/>
              </p:cNvSpPr>
              <p:nvPr/>
            </p:nvSpPr>
            <p:spPr bwMode="auto">
              <a:xfrm>
                <a:off x="2590" y="1721"/>
                <a:ext cx="590" cy="1161"/>
              </a:xfrm>
              <a:custGeom>
                <a:avLst/>
                <a:gdLst>
                  <a:gd name="T0" fmla="*/ 590 w 590"/>
                  <a:gd name="T1" fmla="*/ 1060 h 1161"/>
                  <a:gd name="T2" fmla="*/ 451 w 590"/>
                  <a:gd name="T3" fmla="*/ 1103 h 1161"/>
                  <a:gd name="T4" fmla="*/ 312 w 590"/>
                  <a:gd name="T5" fmla="*/ 1132 h 1161"/>
                  <a:gd name="T6" fmla="*/ 173 w 590"/>
                  <a:gd name="T7" fmla="*/ 1151 h 1161"/>
                  <a:gd name="T8" fmla="*/ 24 w 590"/>
                  <a:gd name="T9" fmla="*/ 1161 h 1161"/>
                  <a:gd name="T10" fmla="*/ 0 w 590"/>
                  <a:gd name="T11" fmla="*/ 0 h 1161"/>
                  <a:gd name="T12" fmla="*/ 590 w 590"/>
                  <a:gd name="T13" fmla="*/ 1060 h 1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0"/>
                  <a:gd name="T22" fmla="*/ 0 h 1161"/>
                  <a:gd name="T23" fmla="*/ 590 w 590"/>
                  <a:gd name="T24" fmla="*/ 1161 h 11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0" h="1161">
                    <a:moveTo>
                      <a:pt x="590" y="1060"/>
                    </a:moveTo>
                    <a:lnTo>
                      <a:pt x="451" y="1103"/>
                    </a:lnTo>
                    <a:lnTo>
                      <a:pt x="312" y="1132"/>
                    </a:lnTo>
                    <a:lnTo>
                      <a:pt x="173" y="1151"/>
                    </a:lnTo>
                    <a:lnTo>
                      <a:pt x="24" y="1161"/>
                    </a:lnTo>
                    <a:lnTo>
                      <a:pt x="0" y="0"/>
                    </a:lnTo>
                    <a:lnTo>
                      <a:pt x="590" y="1060"/>
                    </a:lnTo>
                    <a:close/>
                  </a:path>
                </a:pathLst>
              </a:custGeom>
              <a:solidFill>
                <a:srgbClr val="8D7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42"/>
              <p:cNvSpPr>
                <a:spLocks/>
              </p:cNvSpPr>
              <p:nvPr/>
            </p:nvSpPr>
            <p:spPr bwMode="auto">
              <a:xfrm>
                <a:off x="2590" y="1721"/>
                <a:ext cx="1027" cy="1060"/>
              </a:xfrm>
              <a:custGeom>
                <a:avLst/>
                <a:gdLst>
                  <a:gd name="T0" fmla="*/ 1027 w 1027"/>
                  <a:gd name="T1" fmla="*/ 820 h 1060"/>
                  <a:gd name="T2" fmla="*/ 926 w 1027"/>
                  <a:gd name="T3" fmla="*/ 892 h 1060"/>
                  <a:gd name="T4" fmla="*/ 826 w 1027"/>
                  <a:gd name="T5" fmla="*/ 955 h 1060"/>
                  <a:gd name="T6" fmla="*/ 710 w 1027"/>
                  <a:gd name="T7" fmla="*/ 1012 h 1060"/>
                  <a:gd name="T8" fmla="*/ 590 w 1027"/>
                  <a:gd name="T9" fmla="*/ 1060 h 1060"/>
                  <a:gd name="T10" fmla="*/ 0 w 1027"/>
                  <a:gd name="T11" fmla="*/ 0 h 1060"/>
                  <a:gd name="T12" fmla="*/ 1027 w 1027"/>
                  <a:gd name="T13" fmla="*/ 820 h 1060"/>
                  <a:gd name="T14" fmla="*/ 1027 w 1027"/>
                  <a:gd name="T15" fmla="*/ 820 h 10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7"/>
                  <a:gd name="T25" fmla="*/ 0 h 1060"/>
                  <a:gd name="T26" fmla="*/ 1027 w 1027"/>
                  <a:gd name="T27" fmla="*/ 1060 h 10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7" h="1060">
                    <a:moveTo>
                      <a:pt x="1027" y="820"/>
                    </a:moveTo>
                    <a:lnTo>
                      <a:pt x="926" y="892"/>
                    </a:lnTo>
                    <a:lnTo>
                      <a:pt x="826" y="955"/>
                    </a:lnTo>
                    <a:lnTo>
                      <a:pt x="710" y="1012"/>
                    </a:lnTo>
                    <a:lnTo>
                      <a:pt x="590" y="1060"/>
                    </a:lnTo>
                    <a:lnTo>
                      <a:pt x="0" y="0"/>
                    </a:lnTo>
                    <a:lnTo>
                      <a:pt x="1027" y="82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43"/>
              <p:cNvSpPr>
                <a:spLocks/>
              </p:cNvSpPr>
              <p:nvPr/>
            </p:nvSpPr>
            <p:spPr bwMode="auto">
              <a:xfrm>
                <a:off x="2590" y="1721"/>
                <a:ext cx="590" cy="1161"/>
              </a:xfrm>
              <a:custGeom>
                <a:avLst/>
                <a:gdLst>
                  <a:gd name="T0" fmla="*/ 590 w 590"/>
                  <a:gd name="T1" fmla="*/ 1060 h 1161"/>
                  <a:gd name="T2" fmla="*/ 451 w 590"/>
                  <a:gd name="T3" fmla="*/ 1103 h 1161"/>
                  <a:gd name="T4" fmla="*/ 312 w 590"/>
                  <a:gd name="T5" fmla="*/ 1132 h 1161"/>
                  <a:gd name="T6" fmla="*/ 173 w 590"/>
                  <a:gd name="T7" fmla="*/ 1151 h 1161"/>
                  <a:gd name="T8" fmla="*/ 24 w 590"/>
                  <a:gd name="T9" fmla="*/ 1161 h 1161"/>
                  <a:gd name="T10" fmla="*/ 0 w 590"/>
                  <a:gd name="T11" fmla="*/ 0 h 1161"/>
                  <a:gd name="T12" fmla="*/ 590 w 590"/>
                  <a:gd name="T13" fmla="*/ 1060 h 1161"/>
                  <a:gd name="T14" fmla="*/ 590 w 590"/>
                  <a:gd name="T15" fmla="*/ 1060 h 11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0"/>
                  <a:gd name="T25" fmla="*/ 0 h 1161"/>
                  <a:gd name="T26" fmla="*/ 590 w 590"/>
                  <a:gd name="T27" fmla="*/ 1161 h 11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0" h="1161">
                    <a:moveTo>
                      <a:pt x="590" y="1060"/>
                    </a:moveTo>
                    <a:lnTo>
                      <a:pt x="451" y="1103"/>
                    </a:lnTo>
                    <a:lnTo>
                      <a:pt x="312" y="1132"/>
                    </a:lnTo>
                    <a:lnTo>
                      <a:pt x="173" y="1151"/>
                    </a:lnTo>
                    <a:lnTo>
                      <a:pt x="24" y="1161"/>
                    </a:lnTo>
                    <a:lnTo>
                      <a:pt x="0" y="0"/>
                    </a:lnTo>
                    <a:lnTo>
                      <a:pt x="590" y="106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44"/>
              <p:cNvSpPr>
                <a:spLocks/>
              </p:cNvSpPr>
              <p:nvPr/>
            </p:nvSpPr>
            <p:spPr bwMode="auto">
              <a:xfrm>
                <a:off x="1142" y="710"/>
                <a:ext cx="1448" cy="1970"/>
              </a:xfrm>
              <a:custGeom>
                <a:avLst/>
                <a:gdLst>
                  <a:gd name="T0" fmla="*/ 638 w 1448"/>
                  <a:gd name="T1" fmla="*/ 1970 h 1970"/>
                  <a:gd name="T2" fmla="*/ 561 w 1448"/>
                  <a:gd name="T3" fmla="*/ 1927 h 1970"/>
                  <a:gd name="T4" fmla="*/ 494 w 1448"/>
                  <a:gd name="T5" fmla="*/ 1884 h 1970"/>
                  <a:gd name="T6" fmla="*/ 427 w 1448"/>
                  <a:gd name="T7" fmla="*/ 1836 h 1970"/>
                  <a:gd name="T8" fmla="*/ 364 w 1448"/>
                  <a:gd name="T9" fmla="*/ 1783 h 1970"/>
                  <a:gd name="T10" fmla="*/ 307 w 1448"/>
                  <a:gd name="T11" fmla="*/ 1731 h 1970"/>
                  <a:gd name="T12" fmla="*/ 259 w 1448"/>
                  <a:gd name="T13" fmla="*/ 1678 h 1970"/>
                  <a:gd name="T14" fmla="*/ 211 w 1448"/>
                  <a:gd name="T15" fmla="*/ 1616 h 1970"/>
                  <a:gd name="T16" fmla="*/ 167 w 1448"/>
                  <a:gd name="T17" fmla="*/ 1558 h 1970"/>
                  <a:gd name="T18" fmla="*/ 129 w 1448"/>
                  <a:gd name="T19" fmla="*/ 1496 h 1970"/>
                  <a:gd name="T20" fmla="*/ 96 w 1448"/>
                  <a:gd name="T21" fmla="*/ 1428 h 1970"/>
                  <a:gd name="T22" fmla="*/ 67 w 1448"/>
                  <a:gd name="T23" fmla="*/ 1366 h 1970"/>
                  <a:gd name="T24" fmla="*/ 43 w 1448"/>
                  <a:gd name="T25" fmla="*/ 1299 h 1970"/>
                  <a:gd name="T26" fmla="*/ 24 w 1448"/>
                  <a:gd name="T27" fmla="*/ 1227 h 1970"/>
                  <a:gd name="T28" fmla="*/ 9 w 1448"/>
                  <a:gd name="T29" fmla="*/ 1155 h 1970"/>
                  <a:gd name="T30" fmla="*/ 0 w 1448"/>
                  <a:gd name="T31" fmla="*/ 1011 h 1970"/>
                  <a:gd name="T32" fmla="*/ 4 w 1448"/>
                  <a:gd name="T33" fmla="*/ 930 h 1970"/>
                  <a:gd name="T34" fmla="*/ 14 w 1448"/>
                  <a:gd name="T35" fmla="*/ 853 h 1970"/>
                  <a:gd name="T36" fmla="*/ 28 w 1448"/>
                  <a:gd name="T37" fmla="*/ 776 h 1970"/>
                  <a:gd name="T38" fmla="*/ 52 w 1448"/>
                  <a:gd name="T39" fmla="*/ 704 h 1970"/>
                  <a:gd name="T40" fmla="*/ 76 w 1448"/>
                  <a:gd name="T41" fmla="*/ 628 h 1970"/>
                  <a:gd name="T42" fmla="*/ 110 w 1448"/>
                  <a:gd name="T43" fmla="*/ 556 h 1970"/>
                  <a:gd name="T44" fmla="*/ 196 w 1448"/>
                  <a:gd name="T45" fmla="*/ 422 h 1970"/>
                  <a:gd name="T46" fmla="*/ 302 w 1448"/>
                  <a:gd name="T47" fmla="*/ 297 h 1970"/>
                  <a:gd name="T48" fmla="*/ 364 w 1448"/>
                  <a:gd name="T49" fmla="*/ 239 h 1970"/>
                  <a:gd name="T50" fmla="*/ 431 w 1448"/>
                  <a:gd name="T51" fmla="*/ 187 h 1970"/>
                  <a:gd name="T52" fmla="*/ 503 w 1448"/>
                  <a:gd name="T53" fmla="*/ 134 h 1970"/>
                  <a:gd name="T54" fmla="*/ 575 w 1448"/>
                  <a:gd name="T55" fmla="*/ 86 h 1970"/>
                  <a:gd name="T56" fmla="*/ 657 w 1448"/>
                  <a:gd name="T57" fmla="*/ 38 h 1970"/>
                  <a:gd name="T58" fmla="*/ 743 w 1448"/>
                  <a:gd name="T59" fmla="*/ 0 h 1970"/>
                  <a:gd name="T60" fmla="*/ 1448 w 1448"/>
                  <a:gd name="T61" fmla="*/ 1011 h 1970"/>
                  <a:gd name="T62" fmla="*/ 638 w 1448"/>
                  <a:gd name="T63" fmla="*/ 1970 h 1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8"/>
                  <a:gd name="T97" fmla="*/ 0 h 1970"/>
                  <a:gd name="T98" fmla="*/ 1448 w 1448"/>
                  <a:gd name="T99" fmla="*/ 1970 h 1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8" h="1970">
                    <a:moveTo>
                      <a:pt x="638" y="1970"/>
                    </a:moveTo>
                    <a:lnTo>
                      <a:pt x="561" y="1927"/>
                    </a:lnTo>
                    <a:lnTo>
                      <a:pt x="494" y="1884"/>
                    </a:lnTo>
                    <a:lnTo>
                      <a:pt x="427" y="1836"/>
                    </a:lnTo>
                    <a:lnTo>
                      <a:pt x="364" y="1783"/>
                    </a:lnTo>
                    <a:lnTo>
                      <a:pt x="307" y="1731"/>
                    </a:lnTo>
                    <a:lnTo>
                      <a:pt x="259" y="1678"/>
                    </a:lnTo>
                    <a:lnTo>
                      <a:pt x="211" y="1616"/>
                    </a:lnTo>
                    <a:lnTo>
                      <a:pt x="167" y="1558"/>
                    </a:lnTo>
                    <a:lnTo>
                      <a:pt x="129" y="1496"/>
                    </a:lnTo>
                    <a:lnTo>
                      <a:pt x="96" y="1428"/>
                    </a:lnTo>
                    <a:lnTo>
                      <a:pt x="67" y="1366"/>
                    </a:lnTo>
                    <a:lnTo>
                      <a:pt x="43" y="1299"/>
                    </a:lnTo>
                    <a:lnTo>
                      <a:pt x="24" y="1227"/>
                    </a:lnTo>
                    <a:lnTo>
                      <a:pt x="9" y="1155"/>
                    </a:lnTo>
                    <a:lnTo>
                      <a:pt x="0" y="1011"/>
                    </a:lnTo>
                    <a:lnTo>
                      <a:pt x="4" y="930"/>
                    </a:lnTo>
                    <a:lnTo>
                      <a:pt x="14" y="853"/>
                    </a:lnTo>
                    <a:lnTo>
                      <a:pt x="28" y="776"/>
                    </a:lnTo>
                    <a:lnTo>
                      <a:pt x="52" y="704"/>
                    </a:lnTo>
                    <a:lnTo>
                      <a:pt x="76" y="628"/>
                    </a:lnTo>
                    <a:lnTo>
                      <a:pt x="110" y="556"/>
                    </a:lnTo>
                    <a:lnTo>
                      <a:pt x="196" y="422"/>
                    </a:lnTo>
                    <a:lnTo>
                      <a:pt x="302" y="297"/>
                    </a:lnTo>
                    <a:lnTo>
                      <a:pt x="364" y="239"/>
                    </a:lnTo>
                    <a:lnTo>
                      <a:pt x="431" y="187"/>
                    </a:lnTo>
                    <a:lnTo>
                      <a:pt x="503" y="134"/>
                    </a:lnTo>
                    <a:lnTo>
                      <a:pt x="575" y="86"/>
                    </a:lnTo>
                    <a:lnTo>
                      <a:pt x="657" y="38"/>
                    </a:lnTo>
                    <a:lnTo>
                      <a:pt x="743" y="0"/>
                    </a:lnTo>
                    <a:lnTo>
                      <a:pt x="1448" y="1011"/>
                    </a:lnTo>
                    <a:lnTo>
                      <a:pt x="638" y="1970"/>
                    </a:lnTo>
                    <a:close/>
                  </a:path>
                </a:pathLst>
              </a:custGeom>
              <a:solidFill>
                <a:srgbClr val="B90B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45"/>
              <p:cNvSpPr>
                <a:spLocks/>
              </p:cNvSpPr>
              <p:nvPr/>
            </p:nvSpPr>
            <p:spPr bwMode="auto">
              <a:xfrm>
                <a:off x="1142" y="710"/>
                <a:ext cx="1448" cy="1970"/>
              </a:xfrm>
              <a:custGeom>
                <a:avLst/>
                <a:gdLst>
                  <a:gd name="T0" fmla="*/ 638 w 1448"/>
                  <a:gd name="T1" fmla="*/ 1970 h 1970"/>
                  <a:gd name="T2" fmla="*/ 561 w 1448"/>
                  <a:gd name="T3" fmla="*/ 1927 h 1970"/>
                  <a:gd name="T4" fmla="*/ 494 w 1448"/>
                  <a:gd name="T5" fmla="*/ 1884 h 1970"/>
                  <a:gd name="T6" fmla="*/ 427 w 1448"/>
                  <a:gd name="T7" fmla="*/ 1836 h 1970"/>
                  <a:gd name="T8" fmla="*/ 364 w 1448"/>
                  <a:gd name="T9" fmla="*/ 1783 h 1970"/>
                  <a:gd name="T10" fmla="*/ 307 w 1448"/>
                  <a:gd name="T11" fmla="*/ 1731 h 1970"/>
                  <a:gd name="T12" fmla="*/ 259 w 1448"/>
                  <a:gd name="T13" fmla="*/ 1678 h 1970"/>
                  <a:gd name="T14" fmla="*/ 211 w 1448"/>
                  <a:gd name="T15" fmla="*/ 1616 h 1970"/>
                  <a:gd name="T16" fmla="*/ 167 w 1448"/>
                  <a:gd name="T17" fmla="*/ 1558 h 1970"/>
                  <a:gd name="T18" fmla="*/ 129 w 1448"/>
                  <a:gd name="T19" fmla="*/ 1496 h 1970"/>
                  <a:gd name="T20" fmla="*/ 96 w 1448"/>
                  <a:gd name="T21" fmla="*/ 1428 h 1970"/>
                  <a:gd name="T22" fmla="*/ 67 w 1448"/>
                  <a:gd name="T23" fmla="*/ 1366 h 1970"/>
                  <a:gd name="T24" fmla="*/ 43 w 1448"/>
                  <a:gd name="T25" fmla="*/ 1299 h 1970"/>
                  <a:gd name="T26" fmla="*/ 24 w 1448"/>
                  <a:gd name="T27" fmla="*/ 1227 h 1970"/>
                  <a:gd name="T28" fmla="*/ 9 w 1448"/>
                  <a:gd name="T29" fmla="*/ 1155 h 1970"/>
                  <a:gd name="T30" fmla="*/ 0 w 1448"/>
                  <a:gd name="T31" fmla="*/ 1011 h 1970"/>
                  <a:gd name="T32" fmla="*/ 4 w 1448"/>
                  <a:gd name="T33" fmla="*/ 930 h 1970"/>
                  <a:gd name="T34" fmla="*/ 14 w 1448"/>
                  <a:gd name="T35" fmla="*/ 853 h 1970"/>
                  <a:gd name="T36" fmla="*/ 28 w 1448"/>
                  <a:gd name="T37" fmla="*/ 776 h 1970"/>
                  <a:gd name="T38" fmla="*/ 52 w 1448"/>
                  <a:gd name="T39" fmla="*/ 704 h 1970"/>
                  <a:gd name="T40" fmla="*/ 76 w 1448"/>
                  <a:gd name="T41" fmla="*/ 628 h 1970"/>
                  <a:gd name="T42" fmla="*/ 110 w 1448"/>
                  <a:gd name="T43" fmla="*/ 556 h 1970"/>
                  <a:gd name="T44" fmla="*/ 196 w 1448"/>
                  <a:gd name="T45" fmla="*/ 422 h 1970"/>
                  <a:gd name="T46" fmla="*/ 302 w 1448"/>
                  <a:gd name="T47" fmla="*/ 297 h 1970"/>
                  <a:gd name="T48" fmla="*/ 364 w 1448"/>
                  <a:gd name="T49" fmla="*/ 239 h 1970"/>
                  <a:gd name="T50" fmla="*/ 431 w 1448"/>
                  <a:gd name="T51" fmla="*/ 187 h 1970"/>
                  <a:gd name="T52" fmla="*/ 503 w 1448"/>
                  <a:gd name="T53" fmla="*/ 134 h 1970"/>
                  <a:gd name="T54" fmla="*/ 575 w 1448"/>
                  <a:gd name="T55" fmla="*/ 86 h 1970"/>
                  <a:gd name="T56" fmla="*/ 657 w 1448"/>
                  <a:gd name="T57" fmla="*/ 38 h 1970"/>
                  <a:gd name="T58" fmla="*/ 743 w 1448"/>
                  <a:gd name="T59" fmla="*/ 0 h 1970"/>
                  <a:gd name="T60" fmla="*/ 1448 w 1448"/>
                  <a:gd name="T61" fmla="*/ 1011 h 1970"/>
                  <a:gd name="T62" fmla="*/ 638 w 1448"/>
                  <a:gd name="T63" fmla="*/ 1970 h 1970"/>
                  <a:gd name="T64" fmla="*/ 638 w 1448"/>
                  <a:gd name="T65" fmla="*/ 1970 h 19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48"/>
                  <a:gd name="T100" fmla="*/ 0 h 1970"/>
                  <a:gd name="T101" fmla="*/ 1448 w 1448"/>
                  <a:gd name="T102" fmla="*/ 1970 h 19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48" h="1970">
                    <a:moveTo>
                      <a:pt x="638" y="1970"/>
                    </a:moveTo>
                    <a:lnTo>
                      <a:pt x="561" y="1927"/>
                    </a:lnTo>
                    <a:lnTo>
                      <a:pt x="494" y="1884"/>
                    </a:lnTo>
                    <a:lnTo>
                      <a:pt x="427" y="1836"/>
                    </a:lnTo>
                    <a:lnTo>
                      <a:pt x="364" y="1783"/>
                    </a:lnTo>
                    <a:lnTo>
                      <a:pt x="307" y="1731"/>
                    </a:lnTo>
                    <a:lnTo>
                      <a:pt x="259" y="1678"/>
                    </a:lnTo>
                    <a:lnTo>
                      <a:pt x="211" y="1616"/>
                    </a:lnTo>
                    <a:lnTo>
                      <a:pt x="167" y="1558"/>
                    </a:lnTo>
                    <a:lnTo>
                      <a:pt x="129" y="1496"/>
                    </a:lnTo>
                    <a:lnTo>
                      <a:pt x="96" y="1428"/>
                    </a:lnTo>
                    <a:lnTo>
                      <a:pt x="67" y="1366"/>
                    </a:lnTo>
                    <a:lnTo>
                      <a:pt x="43" y="1299"/>
                    </a:lnTo>
                    <a:lnTo>
                      <a:pt x="24" y="1227"/>
                    </a:lnTo>
                    <a:lnTo>
                      <a:pt x="9" y="1155"/>
                    </a:lnTo>
                    <a:lnTo>
                      <a:pt x="0" y="1011"/>
                    </a:lnTo>
                    <a:lnTo>
                      <a:pt x="4" y="930"/>
                    </a:lnTo>
                    <a:lnTo>
                      <a:pt x="14" y="853"/>
                    </a:lnTo>
                    <a:lnTo>
                      <a:pt x="28" y="776"/>
                    </a:lnTo>
                    <a:lnTo>
                      <a:pt x="52" y="704"/>
                    </a:lnTo>
                    <a:lnTo>
                      <a:pt x="76" y="628"/>
                    </a:lnTo>
                    <a:lnTo>
                      <a:pt x="110" y="556"/>
                    </a:lnTo>
                    <a:lnTo>
                      <a:pt x="196" y="422"/>
                    </a:lnTo>
                    <a:lnTo>
                      <a:pt x="302" y="297"/>
                    </a:lnTo>
                    <a:lnTo>
                      <a:pt x="364" y="239"/>
                    </a:lnTo>
                    <a:lnTo>
                      <a:pt x="431" y="187"/>
                    </a:lnTo>
                    <a:lnTo>
                      <a:pt x="503" y="134"/>
                    </a:lnTo>
                    <a:lnTo>
                      <a:pt x="575" y="86"/>
                    </a:lnTo>
                    <a:lnTo>
                      <a:pt x="657" y="38"/>
                    </a:lnTo>
                    <a:lnTo>
                      <a:pt x="743" y="0"/>
                    </a:lnTo>
                    <a:lnTo>
                      <a:pt x="1448" y="1011"/>
                    </a:lnTo>
                    <a:lnTo>
                      <a:pt x="638" y="197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46"/>
              <p:cNvSpPr>
                <a:spLocks/>
              </p:cNvSpPr>
              <p:nvPr/>
            </p:nvSpPr>
            <p:spPr bwMode="auto">
              <a:xfrm>
                <a:off x="1760" y="2671"/>
                <a:ext cx="854" cy="499"/>
              </a:xfrm>
              <a:custGeom>
                <a:avLst/>
                <a:gdLst>
                  <a:gd name="T0" fmla="*/ 854 w 854"/>
                  <a:gd name="T1" fmla="*/ 211 h 499"/>
                  <a:gd name="T2" fmla="*/ 830 w 854"/>
                  <a:gd name="T3" fmla="*/ 211 h 499"/>
                  <a:gd name="T4" fmla="*/ 715 w 854"/>
                  <a:gd name="T5" fmla="*/ 206 h 499"/>
                  <a:gd name="T6" fmla="*/ 605 w 854"/>
                  <a:gd name="T7" fmla="*/ 196 h 499"/>
                  <a:gd name="T8" fmla="*/ 499 w 854"/>
                  <a:gd name="T9" fmla="*/ 182 h 499"/>
                  <a:gd name="T10" fmla="*/ 394 w 854"/>
                  <a:gd name="T11" fmla="*/ 158 h 499"/>
                  <a:gd name="T12" fmla="*/ 293 w 854"/>
                  <a:gd name="T13" fmla="*/ 129 h 499"/>
                  <a:gd name="T14" fmla="*/ 192 w 854"/>
                  <a:gd name="T15" fmla="*/ 91 h 499"/>
                  <a:gd name="T16" fmla="*/ 96 w 854"/>
                  <a:gd name="T17" fmla="*/ 48 h 499"/>
                  <a:gd name="T18" fmla="*/ 0 w 854"/>
                  <a:gd name="T19" fmla="*/ 0 h 499"/>
                  <a:gd name="T20" fmla="*/ 0 w 854"/>
                  <a:gd name="T21" fmla="*/ 287 h 499"/>
                  <a:gd name="T22" fmla="*/ 96 w 854"/>
                  <a:gd name="T23" fmla="*/ 340 h 499"/>
                  <a:gd name="T24" fmla="*/ 192 w 854"/>
                  <a:gd name="T25" fmla="*/ 383 h 499"/>
                  <a:gd name="T26" fmla="*/ 293 w 854"/>
                  <a:gd name="T27" fmla="*/ 417 h 499"/>
                  <a:gd name="T28" fmla="*/ 394 w 854"/>
                  <a:gd name="T29" fmla="*/ 446 h 499"/>
                  <a:gd name="T30" fmla="*/ 499 w 854"/>
                  <a:gd name="T31" fmla="*/ 470 h 499"/>
                  <a:gd name="T32" fmla="*/ 605 w 854"/>
                  <a:gd name="T33" fmla="*/ 484 h 499"/>
                  <a:gd name="T34" fmla="*/ 715 w 854"/>
                  <a:gd name="T35" fmla="*/ 494 h 499"/>
                  <a:gd name="T36" fmla="*/ 830 w 854"/>
                  <a:gd name="T37" fmla="*/ 499 h 499"/>
                  <a:gd name="T38" fmla="*/ 854 w 854"/>
                  <a:gd name="T39" fmla="*/ 499 h 499"/>
                  <a:gd name="T40" fmla="*/ 854 w 854"/>
                  <a:gd name="T41" fmla="*/ 211 h 499"/>
                  <a:gd name="T42" fmla="*/ 854 w 854"/>
                  <a:gd name="T43" fmla="*/ 211 h 4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54"/>
                  <a:gd name="T67" fmla="*/ 0 h 499"/>
                  <a:gd name="T68" fmla="*/ 854 w 854"/>
                  <a:gd name="T69" fmla="*/ 499 h 4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54" h="499">
                    <a:moveTo>
                      <a:pt x="854" y="211"/>
                    </a:moveTo>
                    <a:lnTo>
                      <a:pt x="830" y="211"/>
                    </a:lnTo>
                    <a:lnTo>
                      <a:pt x="715" y="206"/>
                    </a:lnTo>
                    <a:lnTo>
                      <a:pt x="605" y="196"/>
                    </a:lnTo>
                    <a:lnTo>
                      <a:pt x="499" y="182"/>
                    </a:lnTo>
                    <a:lnTo>
                      <a:pt x="394" y="158"/>
                    </a:lnTo>
                    <a:lnTo>
                      <a:pt x="293" y="129"/>
                    </a:lnTo>
                    <a:lnTo>
                      <a:pt x="192" y="91"/>
                    </a:lnTo>
                    <a:lnTo>
                      <a:pt x="96" y="48"/>
                    </a:lnTo>
                    <a:lnTo>
                      <a:pt x="0" y="0"/>
                    </a:lnTo>
                    <a:lnTo>
                      <a:pt x="0" y="287"/>
                    </a:lnTo>
                    <a:lnTo>
                      <a:pt x="96" y="340"/>
                    </a:lnTo>
                    <a:lnTo>
                      <a:pt x="192" y="383"/>
                    </a:lnTo>
                    <a:lnTo>
                      <a:pt x="293" y="417"/>
                    </a:lnTo>
                    <a:lnTo>
                      <a:pt x="394" y="446"/>
                    </a:lnTo>
                    <a:lnTo>
                      <a:pt x="499" y="470"/>
                    </a:lnTo>
                    <a:lnTo>
                      <a:pt x="605" y="484"/>
                    </a:lnTo>
                    <a:lnTo>
                      <a:pt x="715" y="494"/>
                    </a:lnTo>
                    <a:lnTo>
                      <a:pt x="830" y="499"/>
                    </a:lnTo>
                    <a:lnTo>
                      <a:pt x="854" y="499"/>
                    </a:lnTo>
                    <a:lnTo>
                      <a:pt x="854" y="211"/>
                    </a:lnTo>
                    <a:close/>
                  </a:path>
                </a:pathLst>
              </a:custGeom>
              <a:solidFill>
                <a:srgbClr val="92DA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47"/>
              <p:cNvSpPr>
                <a:spLocks/>
              </p:cNvSpPr>
              <p:nvPr/>
            </p:nvSpPr>
            <p:spPr bwMode="auto">
              <a:xfrm>
                <a:off x="1780" y="1721"/>
                <a:ext cx="834" cy="1161"/>
              </a:xfrm>
              <a:custGeom>
                <a:avLst/>
                <a:gdLst>
                  <a:gd name="T0" fmla="*/ 834 w 834"/>
                  <a:gd name="T1" fmla="*/ 1161 h 1161"/>
                  <a:gd name="T2" fmla="*/ 810 w 834"/>
                  <a:gd name="T3" fmla="*/ 1161 h 1161"/>
                  <a:gd name="T4" fmla="*/ 700 w 834"/>
                  <a:gd name="T5" fmla="*/ 1156 h 1161"/>
                  <a:gd name="T6" fmla="*/ 594 w 834"/>
                  <a:gd name="T7" fmla="*/ 1146 h 1161"/>
                  <a:gd name="T8" fmla="*/ 489 w 834"/>
                  <a:gd name="T9" fmla="*/ 1132 h 1161"/>
                  <a:gd name="T10" fmla="*/ 388 w 834"/>
                  <a:gd name="T11" fmla="*/ 1113 h 1161"/>
                  <a:gd name="T12" fmla="*/ 288 w 834"/>
                  <a:gd name="T13" fmla="*/ 1084 h 1161"/>
                  <a:gd name="T14" fmla="*/ 96 w 834"/>
                  <a:gd name="T15" fmla="*/ 1007 h 1161"/>
                  <a:gd name="T16" fmla="*/ 0 w 834"/>
                  <a:gd name="T17" fmla="*/ 959 h 1161"/>
                  <a:gd name="T18" fmla="*/ 810 w 834"/>
                  <a:gd name="T19" fmla="*/ 0 h 1161"/>
                  <a:gd name="T20" fmla="*/ 834 w 834"/>
                  <a:gd name="T21" fmla="*/ 1161 h 1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4"/>
                  <a:gd name="T34" fmla="*/ 0 h 1161"/>
                  <a:gd name="T35" fmla="*/ 834 w 834"/>
                  <a:gd name="T36" fmla="*/ 1161 h 1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4" h="1161">
                    <a:moveTo>
                      <a:pt x="834" y="1161"/>
                    </a:moveTo>
                    <a:lnTo>
                      <a:pt x="810" y="1161"/>
                    </a:lnTo>
                    <a:lnTo>
                      <a:pt x="700" y="1156"/>
                    </a:lnTo>
                    <a:lnTo>
                      <a:pt x="594" y="1146"/>
                    </a:lnTo>
                    <a:lnTo>
                      <a:pt x="489" y="1132"/>
                    </a:lnTo>
                    <a:lnTo>
                      <a:pt x="388" y="1113"/>
                    </a:lnTo>
                    <a:lnTo>
                      <a:pt x="288" y="1084"/>
                    </a:lnTo>
                    <a:lnTo>
                      <a:pt x="96" y="1007"/>
                    </a:lnTo>
                    <a:lnTo>
                      <a:pt x="0" y="959"/>
                    </a:lnTo>
                    <a:lnTo>
                      <a:pt x="810" y="0"/>
                    </a:lnTo>
                    <a:lnTo>
                      <a:pt x="834" y="1161"/>
                    </a:lnTo>
                    <a:close/>
                  </a:path>
                </a:pathLst>
              </a:custGeom>
              <a:solidFill>
                <a:srgbClr val="92D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48"/>
              <p:cNvSpPr>
                <a:spLocks/>
              </p:cNvSpPr>
              <p:nvPr/>
            </p:nvSpPr>
            <p:spPr bwMode="auto">
              <a:xfrm>
                <a:off x="1780" y="1721"/>
                <a:ext cx="834" cy="1161"/>
              </a:xfrm>
              <a:custGeom>
                <a:avLst/>
                <a:gdLst>
                  <a:gd name="T0" fmla="*/ 834 w 834"/>
                  <a:gd name="T1" fmla="*/ 1161 h 1161"/>
                  <a:gd name="T2" fmla="*/ 810 w 834"/>
                  <a:gd name="T3" fmla="*/ 1161 h 1161"/>
                  <a:gd name="T4" fmla="*/ 700 w 834"/>
                  <a:gd name="T5" fmla="*/ 1156 h 1161"/>
                  <a:gd name="T6" fmla="*/ 594 w 834"/>
                  <a:gd name="T7" fmla="*/ 1146 h 1161"/>
                  <a:gd name="T8" fmla="*/ 489 w 834"/>
                  <a:gd name="T9" fmla="*/ 1132 h 1161"/>
                  <a:gd name="T10" fmla="*/ 388 w 834"/>
                  <a:gd name="T11" fmla="*/ 1113 h 1161"/>
                  <a:gd name="T12" fmla="*/ 288 w 834"/>
                  <a:gd name="T13" fmla="*/ 1084 h 1161"/>
                  <a:gd name="T14" fmla="*/ 96 w 834"/>
                  <a:gd name="T15" fmla="*/ 1007 h 1161"/>
                  <a:gd name="T16" fmla="*/ 0 w 834"/>
                  <a:gd name="T17" fmla="*/ 959 h 1161"/>
                  <a:gd name="T18" fmla="*/ 810 w 834"/>
                  <a:gd name="T19" fmla="*/ 0 h 1161"/>
                  <a:gd name="T20" fmla="*/ 834 w 834"/>
                  <a:gd name="T21" fmla="*/ 1161 h 1161"/>
                  <a:gd name="T22" fmla="*/ 834 w 834"/>
                  <a:gd name="T23" fmla="*/ 1161 h 11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34"/>
                  <a:gd name="T37" fmla="*/ 0 h 1161"/>
                  <a:gd name="T38" fmla="*/ 834 w 834"/>
                  <a:gd name="T39" fmla="*/ 1161 h 11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34" h="1161">
                    <a:moveTo>
                      <a:pt x="834" y="1161"/>
                    </a:moveTo>
                    <a:lnTo>
                      <a:pt x="810" y="1161"/>
                    </a:lnTo>
                    <a:lnTo>
                      <a:pt x="700" y="1156"/>
                    </a:lnTo>
                    <a:lnTo>
                      <a:pt x="594" y="1146"/>
                    </a:lnTo>
                    <a:lnTo>
                      <a:pt x="489" y="1132"/>
                    </a:lnTo>
                    <a:lnTo>
                      <a:pt x="388" y="1113"/>
                    </a:lnTo>
                    <a:lnTo>
                      <a:pt x="288" y="1084"/>
                    </a:lnTo>
                    <a:lnTo>
                      <a:pt x="96" y="1007"/>
                    </a:lnTo>
                    <a:lnTo>
                      <a:pt x="0" y="959"/>
                    </a:lnTo>
                    <a:lnTo>
                      <a:pt x="810" y="0"/>
                    </a:lnTo>
                    <a:lnTo>
                      <a:pt x="834" y="1161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Rectangle 49"/>
            <p:cNvSpPr>
              <a:spLocks noChangeArrowheads="1"/>
            </p:cNvSpPr>
            <p:nvPr/>
          </p:nvSpPr>
          <p:spPr bwMode="auto">
            <a:xfrm>
              <a:off x="432" y="3657"/>
              <a:ext cx="5040" cy="23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/>
                <a:t>~3/4 of all animals are Insects (~750,000 species)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2295" name="Rectangle 50"/>
            <p:cNvSpPr>
              <a:spLocks noChangeArrowheads="1"/>
            </p:cNvSpPr>
            <p:nvPr/>
          </p:nvSpPr>
          <p:spPr bwMode="auto">
            <a:xfrm>
              <a:off x="4272" y="3360"/>
              <a:ext cx="1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  <a:r>
                <a:rPr lang="en-US" sz="1800" b="1" baseline="30000"/>
                <a:t>o</a:t>
              </a:r>
              <a:r>
                <a:rPr lang="en-US" sz="1800" b="1"/>
                <a:t> = 3,000 species</a:t>
              </a:r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12296" name="Text Box 74"/>
            <p:cNvSpPr txBox="1">
              <a:spLocks noChangeArrowheads="1"/>
            </p:cNvSpPr>
            <p:nvPr/>
          </p:nvSpPr>
          <p:spPr bwMode="auto">
            <a:xfrm>
              <a:off x="2161" y="326"/>
              <a:ext cx="172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Butterflies &amp; Moths - 160,000</a:t>
              </a:r>
            </a:p>
          </p:txBody>
        </p:sp>
        <p:sp>
          <p:nvSpPr>
            <p:cNvPr id="12297" name="Text Box 75"/>
            <p:cNvSpPr txBox="1">
              <a:spLocks noChangeArrowheads="1"/>
            </p:cNvSpPr>
            <p:nvPr/>
          </p:nvSpPr>
          <p:spPr bwMode="auto">
            <a:xfrm>
              <a:off x="816" y="1632"/>
              <a:ext cx="177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en-US" sz="2800" b="1" baseline="30000"/>
                <a:t>Beetles - 350,000</a:t>
              </a:r>
            </a:p>
          </p:txBody>
        </p:sp>
        <p:sp>
          <p:nvSpPr>
            <p:cNvPr id="12298" name="Text Box 77"/>
            <p:cNvSpPr txBox="1">
              <a:spLocks noChangeArrowheads="1"/>
            </p:cNvSpPr>
            <p:nvPr/>
          </p:nvSpPr>
          <p:spPr bwMode="auto">
            <a:xfrm>
              <a:off x="336" y="2928"/>
              <a:ext cx="220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en-US" sz="2800" b="1" baseline="30000"/>
                <a:t>All Other Insects - 100,000</a:t>
              </a:r>
              <a:endParaRPr lang="en-US"/>
            </a:p>
          </p:txBody>
        </p:sp>
        <p:sp>
          <p:nvSpPr>
            <p:cNvPr id="12299" name="Text Box 78"/>
            <p:cNvSpPr txBox="1">
              <a:spLocks noChangeArrowheads="1"/>
            </p:cNvSpPr>
            <p:nvPr/>
          </p:nvSpPr>
          <p:spPr bwMode="auto">
            <a:xfrm>
              <a:off x="3216" y="876"/>
              <a:ext cx="220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baseline="30000"/>
                <a:t>Ants &amp; Bees - 100,000</a:t>
              </a:r>
              <a:endParaRPr lang="en-US" sz="2800"/>
            </a:p>
          </p:txBody>
        </p:sp>
        <p:sp>
          <p:nvSpPr>
            <p:cNvPr id="12300" name="Text Box 79"/>
            <p:cNvSpPr txBox="1">
              <a:spLocks noChangeArrowheads="1"/>
            </p:cNvSpPr>
            <p:nvPr/>
          </p:nvSpPr>
          <p:spPr bwMode="auto">
            <a:xfrm>
              <a:off x="3504" y="1392"/>
              <a:ext cx="16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30000"/>
                <a:t>Flies - 90,000</a:t>
              </a:r>
            </a:p>
          </p:txBody>
        </p:sp>
        <p:sp>
          <p:nvSpPr>
            <p:cNvPr id="12301" name="Text Box 80"/>
            <p:cNvSpPr txBox="1">
              <a:spLocks noChangeArrowheads="1"/>
            </p:cNvSpPr>
            <p:nvPr/>
          </p:nvSpPr>
          <p:spPr bwMode="auto">
            <a:xfrm>
              <a:off x="3936" y="1776"/>
              <a:ext cx="124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30000"/>
                <a:t>Worms</a:t>
              </a:r>
            </a:p>
          </p:txBody>
        </p:sp>
        <p:sp>
          <p:nvSpPr>
            <p:cNvPr id="12302" name="Text Box 81"/>
            <p:cNvSpPr txBox="1">
              <a:spLocks noChangeArrowheads="1"/>
            </p:cNvSpPr>
            <p:nvPr/>
          </p:nvSpPr>
          <p:spPr bwMode="auto">
            <a:xfrm>
              <a:off x="3840" y="1922"/>
              <a:ext cx="67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spcBef>
                  <a:spcPct val="15000"/>
                </a:spcBef>
              </a:pPr>
              <a:r>
                <a:rPr lang="en-US" sz="2800" b="1" baseline="30000"/>
                <a:t>Protoza</a:t>
              </a:r>
              <a:endParaRPr lang="en-US" sz="2800"/>
            </a:p>
          </p:txBody>
        </p:sp>
        <p:sp>
          <p:nvSpPr>
            <p:cNvPr id="12303" name="Text Box 82"/>
            <p:cNvSpPr txBox="1">
              <a:spLocks noChangeArrowheads="1"/>
            </p:cNvSpPr>
            <p:nvPr/>
          </p:nvSpPr>
          <p:spPr bwMode="auto">
            <a:xfrm>
              <a:off x="4128" y="2208"/>
              <a:ext cx="134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2800" b="1" baseline="30000"/>
                <a:t>Mammals- 6,000</a:t>
              </a:r>
              <a:endParaRPr lang="en-US" sz="2000"/>
            </a:p>
          </p:txBody>
        </p:sp>
        <p:sp>
          <p:nvSpPr>
            <p:cNvPr id="12304" name="Text Box 83"/>
            <p:cNvSpPr txBox="1">
              <a:spLocks noChangeArrowheads="1"/>
            </p:cNvSpPr>
            <p:nvPr/>
          </p:nvSpPr>
          <p:spPr bwMode="auto">
            <a:xfrm>
              <a:off x="3840" y="2448"/>
              <a:ext cx="1056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2800" b="1" baseline="30000"/>
                <a:t>Fish</a:t>
              </a:r>
              <a:endParaRPr lang="en-US"/>
            </a:p>
          </p:txBody>
        </p:sp>
        <p:sp>
          <p:nvSpPr>
            <p:cNvPr id="12305" name="Text Box 84"/>
            <p:cNvSpPr txBox="1">
              <a:spLocks noChangeArrowheads="1"/>
            </p:cNvSpPr>
            <p:nvPr/>
          </p:nvSpPr>
          <p:spPr bwMode="auto">
            <a:xfrm>
              <a:off x="3696" y="2784"/>
              <a:ext cx="1248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2800" b="1" baseline="30000"/>
                <a:t>Shells</a:t>
              </a:r>
              <a:endParaRPr lang="en-US"/>
            </a:p>
          </p:txBody>
        </p:sp>
        <p:sp>
          <p:nvSpPr>
            <p:cNvPr id="12306" name="Rectangle 85"/>
            <p:cNvSpPr>
              <a:spLocks noChangeArrowheads="1"/>
            </p:cNvSpPr>
            <p:nvPr/>
          </p:nvSpPr>
          <p:spPr bwMode="auto">
            <a:xfrm>
              <a:off x="3590" y="2976"/>
              <a:ext cx="682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 b="1" baseline="30000"/>
                <a:t>Starfish</a:t>
              </a:r>
            </a:p>
          </p:txBody>
        </p:sp>
        <p:sp>
          <p:nvSpPr>
            <p:cNvPr id="12307" name="Rectangle 86"/>
            <p:cNvSpPr>
              <a:spLocks noChangeArrowheads="1"/>
            </p:cNvSpPr>
            <p:nvPr/>
          </p:nvSpPr>
          <p:spPr bwMode="auto">
            <a:xfrm>
              <a:off x="3120" y="3072"/>
              <a:ext cx="56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2800" b="1" baseline="30000"/>
                <a:t>Snails</a:t>
              </a:r>
            </a:p>
          </p:txBody>
        </p:sp>
        <p:sp>
          <p:nvSpPr>
            <p:cNvPr id="12308" name="Rectangle 87"/>
            <p:cNvSpPr>
              <a:spLocks noChangeArrowheads="1"/>
            </p:cNvSpPr>
            <p:nvPr/>
          </p:nvSpPr>
          <p:spPr bwMode="auto">
            <a:xfrm>
              <a:off x="2256" y="3312"/>
              <a:ext cx="1008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baseline="30000"/>
                <a:t>Other Arthropods</a:t>
              </a:r>
            </a:p>
          </p:txBody>
        </p:sp>
        <p:sp>
          <p:nvSpPr>
            <p:cNvPr id="12309" name="Line 88"/>
            <p:cNvSpPr>
              <a:spLocks noChangeShapeType="1"/>
            </p:cNvSpPr>
            <p:nvPr/>
          </p:nvSpPr>
          <p:spPr bwMode="auto">
            <a:xfrm flipH="1">
              <a:off x="3936" y="230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89"/>
            <p:cNvSpPr>
              <a:spLocks noChangeShapeType="1"/>
            </p:cNvSpPr>
            <p:nvPr/>
          </p:nvSpPr>
          <p:spPr bwMode="auto">
            <a:xfrm flipH="1" flipV="1">
              <a:off x="3648" y="2688"/>
              <a:ext cx="24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90"/>
            <p:cNvSpPr>
              <a:spLocks noChangeShapeType="1"/>
            </p:cNvSpPr>
            <p:nvPr/>
          </p:nvSpPr>
          <p:spPr bwMode="auto">
            <a:xfrm flipH="1" flipV="1">
              <a:off x="3648" y="2736"/>
              <a:ext cx="4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91"/>
            <p:cNvSpPr>
              <a:spLocks noChangeShapeType="1"/>
            </p:cNvSpPr>
            <p:nvPr/>
          </p:nvSpPr>
          <p:spPr bwMode="auto">
            <a:xfrm flipH="1" flipV="1">
              <a:off x="2784" y="30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1" name="Footer Placeholder 6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C6B8-021A-463B-95AD-34827031F66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Why Classify Organisms?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C618-1E7C-4E2F-83B3-101954F4C05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To study anything, we need a system of names - “nomenclature”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u="sng" smtClean="0">
                <a:solidFill>
                  <a:schemeClr val="accent2"/>
                </a:solidFill>
              </a:rPr>
              <a:t>Similarity</a:t>
            </a:r>
            <a:r>
              <a:rPr lang="en-US" sz="2000" b="1" smtClean="0"/>
              <a:t> is the basis for all nomenclature &amp; </a:t>
            </a:r>
            <a:r>
              <a:rPr lang="en-US" sz="2000" b="1" u="sng" smtClean="0"/>
              <a:t>morphological </a:t>
            </a:r>
            <a:r>
              <a:rPr lang="en-US" sz="2000" b="1" smtClean="0"/>
              <a:t>traits were the first classifying traits.</a:t>
            </a:r>
          </a:p>
          <a:p>
            <a:pPr eaLnBrk="1" hangingPunct="1"/>
            <a:r>
              <a:rPr lang="en-US" sz="2000" b="1" smtClean="0"/>
              <a:t>Carl Linneaus (b. 1707, Sweden), created a system of animal &amp; plant classification called </a:t>
            </a:r>
            <a:r>
              <a:rPr lang="en-US" sz="2000" b="1" u="sng" smtClean="0">
                <a:solidFill>
                  <a:schemeClr val="accent2"/>
                </a:solidFill>
              </a:rPr>
              <a:t>binomial</a:t>
            </a:r>
            <a:r>
              <a:rPr lang="en-US" sz="2000" b="1" smtClean="0">
                <a:solidFill>
                  <a:schemeClr val="accent2"/>
                </a:solidFill>
              </a:rPr>
              <a:t>  </a:t>
            </a:r>
            <a:r>
              <a:rPr lang="en-US" sz="2000" b="1" u="sng" smtClean="0">
                <a:solidFill>
                  <a:schemeClr val="accent2"/>
                </a:solidFill>
              </a:rPr>
              <a:t>nomenclature</a:t>
            </a:r>
            <a:r>
              <a:rPr lang="en-US" sz="2000" b="1" smtClean="0"/>
              <a:t>: (bi = two;  nome = names), i. e. the genus &amp; the species</a:t>
            </a:r>
          </a:p>
          <a:p>
            <a:pPr eaLnBrk="1" hangingPunct="1"/>
            <a:r>
              <a:rPr lang="en-US" sz="2000" b="1" smtClean="0"/>
              <a:t> The </a:t>
            </a:r>
            <a:r>
              <a:rPr lang="en-US" sz="2000" b="1" u="sng" smtClean="0">
                <a:solidFill>
                  <a:schemeClr val="accent2"/>
                </a:solidFill>
              </a:rPr>
              <a:t>species</a:t>
            </a:r>
            <a:r>
              <a:rPr lang="en-US" sz="2000" b="1" smtClean="0">
                <a:solidFill>
                  <a:schemeClr val="accent2"/>
                </a:solidFill>
              </a:rPr>
              <a:t> </a:t>
            </a:r>
            <a:r>
              <a:rPr lang="en-US" sz="2000" b="1" smtClean="0"/>
              <a:t>is the basic unit of nomenclature; the </a:t>
            </a:r>
            <a:r>
              <a:rPr lang="en-US" sz="2000" b="1" u="sng" smtClean="0">
                <a:solidFill>
                  <a:schemeClr val="accent2"/>
                </a:solidFill>
              </a:rPr>
              <a:t>genus </a:t>
            </a:r>
            <a:r>
              <a:rPr lang="en-US" sz="2000" b="1" smtClean="0"/>
              <a:t>includes several species. ex. </a:t>
            </a:r>
            <a:r>
              <a:rPr lang="en-US" sz="2000" b="1" u="sng" smtClean="0"/>
              <a:t>Blatella</a:t>
            </a:r>
            <a:r>
              <a:rPr lang="en-US" sz="2000" b="1" smtClean="0"/>
              <a:t> </a:t>
            </a:r>
            <a:r>
              <a:rPr lang="en-US" sz="2000" b="1" u="sng" smtClean="0"/>
              <a:t>germanica</a:t>
            </a:r>
            <a:r>
              <a:rPr lang="en-US" sz="2000" b="1" smtClean="0"/>
              <a:t>  or </a:t>
            </a:r>
            <a:r>
              <a:rPr lang="en-US" sz="2000" b="1" i="1" smtClean="0"/>
              <a:t>Blatella germanica</a:t>
            </a:r>
            <a:r>
              <a:rPr lang="en-US" sz="2000" b="1" smtClean="0"/>
              <a:t>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Taxonomic Category Hierarchy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General Entomology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B84E5-73CC-44E6-BAFB-B3AABF47232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smtClean="0"/>
              <a:t>Kingdom  - Animalia</a:t>
            </a: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     Phylum	-  Arthropoda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                </a:t>
            </a:r>
            <a:r>
              <a:rPr lang="en-US" b="1" smtClean="0"/>
              <a:t>Class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              </a:t>
            </a:r>
            <a:r>
              <a:rPr lang="en-US" sz="2800" b="1" smtClean="0"/>
              <a:t>      Order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                    </a:t>
            </a:r>
            <a:r>
              <a:rPr lang="en-US" sz="2400" b="1" smtClean="0"/>
              <a:t>       Family 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                            </a:t>
            </a:r>
            <a:r>
              <a:rPr lang="en-US" sz="2400" b="1" smtClean="0"/>
              <a:t>     </a:t>
            </a:r>
            <a:r>
              <a:rPr lang="en-US" sz="2000" b="1" smtClean="0"/>
              <a:t>Genus</a:t>
            </a:r>
            <a:endParaRPr lang="en-US" sz="2000" b="1" i="1" smtClean="0"/>
          </a:p>
          <a:p>
            <a:pPr eaLnBrk="1" hangingPunct="1">
              <a:lnSpc>
                <a:spcPct val="90000"/>
              </a:lnSpc>
            </a:pPr>
            <a:r>
              <a:rPr lang="en-US" sz="1800" b="1" smtClean="0"/>
              <a:t>                                              Species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/>
              <a:t>K</a:t>
            </a:r>
            <a:r>
              <a:rPr lang="en-US" sz="2800" smtClean="0"/>
              <a:t>eep</a:t>
            </a:r>
            <a:r>
              <a:rPr lang="en-US" sz="2800" b="1" smtClean="0"/>
              <a:t> </a:t>
            </a:r>
            <a:r>
              <a:rPr lang="en-US" sz="2800" b="1" u="sng" smtClean="0"/>
              <a:t>P</a:t>
            </a:r>
            <a:r>
              <a:rPr lang="en-US" sz="2800" smtClean="0"/>
              <a:t>utting</a:t>
            </a:r>
            <a:r>
              <a:rPr lang="en-US" sz="2800" b="1" smtClean="0"/>
              <a:t> </a:t>
            </a:r>
            <a:r>
              <a:rPr lang="en-US" sz="2800" b="1" u="sng" smtClean="0"/>
              <a:t>C</a:t>
            </a:r>
            <a:r>
              <a:rPr lang="en-US" sz="2800" smtClean="0"/>
              <a:t>offee</a:t>
            </a:r>
            <a:r>
              <a:rPr lang="en-US" sz="2800" b="1" smtClean="0"/>
              <a:t> </a:t>
            </a:r>
            <a:r>
              <a:rPr lang="en-US" sz="2800" b="1" u="sng" smtClean="0"/>
              <a:t>O</a:t>
            </a:r>
            <a:r>
              <a:rPr lang="en-US" sz="2800" smtClean="0"/>
              <a:t>n</a:t>
            </a:r>
            <a:r>
              <a:rPr lang="en-US" sz="2800" b="1" smtClean="0"/>
              <a:t> </a:t>
            </a:r>
            <a:r>
              <a:rPr lang="en-US" sz="2800" b="1" u="sng" smtClean="0"/>
              <a:t>F</a:t>
            </a:r>
            <a:r>
              <a:rPr lang="en-US" sz="2800" smtClean="0"/>
              <a:t>or</a:t>
            </a:r>
            <a:r>
              <a:rPr lang="en-US" sz="2800" b="1" smtClean="0"/>
              <a:t> </a:t>
            </a:r>
            <a:r>
              <a:rPr lang="en-US" sz="2800" b="1" u="sng" smtClean="0"/>
              <a:t>G</a:t>
            </a:r>
            <a:r>
              <a:rPr lang="en-US" sz="2800" smtClean="0"/>
              <a:t>ood</a:t>
            </a:r>
            <a:r>
              <a:rPr lang="en-US" sz="2800" b="1" smtClean="0"/>
              <a:t> </a:t>
            </a:r>
            <a:r>
              <a:rPr lang="en-US" sz="2800" b="1" u="sng" smtClean="0"/>
              <a:t>S</a:t>
            </a:r>
            <a:r>
              <a:rPr lang="en-US" sz="2800" smtClean="0"/>
              <a:t>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301</TotalTime>
  <Words>1114</Words>
  <Application>Microsoft Office PowerPoint</Application>
  <PresentationFormat>On-screen Show (4:3)</PresentationFormat>
  <Paragraphs>188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ＭＳ Ｐゴシック</vt:lpstr>
      <vt:lpstr>Franklin Gothic Book</vt:lpstr>
      <vt:lpstr>Perpetua</vt:lpstr>
      <vt:lpstr>Wingdings 2</vt:lpstr>
      <vt:lpstr>Calibri</vt:lpstr>
      <vt:lpstr>ヒラギノ角ゴ Pro W3</vt:lpstr>
      <vt:lpstr>Times</vt:lpstr>
      <vt:lpstr>Times New Roman</vt:lpstr>
      <vt:lpstr>Equity</vt:lpstr>
      <vt:lpstr>ENTOM 312  General Entomology</vt:lpstr>
      <vt:lpstr>Why Should I Care About Insects ?</vt:lpstr>
      <vt:lpstr>Course Outcomes</vt:lpstr>
      <vt:lpstr>Grading/Assessment</vt:lpstr>
      <vt:lpstr>What Do You Do  to Succeed in the Course ?</vt:lpstr>
      <vt:lpstr>Why Study Insects?</vt:lpstr>
      <vt:lpstr>Slide 7</vt:lpstr>
      <vt:lpstr>Why Classify Organisms?</vt:lpstr>
      <vt:lpstr>Taxonomic Category Hierarchy</vt:lpstr>
      <vt:lpstr>Phylum Arthropoda “jointed-feet”</vt:lpstr>
      <vt:lpstr>Slide 11</vt:lpstr>
      <vt:lpstr>Arachnida (scorpions, ticks, spiders mites)</vt:lpstr>
      <vt:lpstr>Chilopoda (centipedes)</vt:lpstr>
      <vt:lpstr>Negative Impacts–  The Loss of Life, Food, and Homes</vt:lpstr>
      <vt:lpstr>Positive  Impacts - Food, Clothing, Medicine</vt:lpstr>
      <vt:lpstr>Summary</vt:lpstr>
      <vt:lpstr>Slide 17</vt:lpstr>
      <vt:lpstr>Conclusion</vt:lpstr>
    </vt:vector>
  </TitlesOfParts>
  <Company>boyko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ENTOM 312  General Entomology</dc:title>
  <dc:creator>boyko</dc:creator>
  <cp:lastModifiedBy>Shalin</cp:lastModifiedBy>
  <cp:revision>33</cp:revision>
  <cp:lastPrinted>2007-08-17T14:00:57Z</cp:lastPrinted>
  <dcterms:created xsi:type="dcterms:W3CDTF">2009-08-24T13:17:49Z</dcterms:created>
  <dcterms:modified xsi:type="dcterms:W3CDTF">2011-09-06T12:43:09Z</dcterms:modified>
</cp:coreProperties>
</file>